
<file path=[Content_Types].xml><?xml version="1.0" encoding="utf-8"?>
<Types xmlns="http://schemas.openxmlformats.org/package/2006/content-types">
  <Default Extension="doc" ContentType="application/msword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4"/>
  </p:sldMasterIdLst>
  <p:notesMasterIdLst>
    <p:notesMasterId r:id="rId24"/>
  </p:notesMasterIdLst>
  <p:handoutMasterIdLst>
    <p:handoutMasterId r:id="rId25"/>
  </p:handoutMasterIdLst>
  <p:sldIdLst>
    <p:sldId id="256" r:id="rId5"/>
    <p:sldId id="257" r:id="rId6"/>
    <p:sldId id="266" r:id="rId7"/>
    <p:sldId id="258" r:id="rId8"/>
    <p:sldId id="260" r:id="rId9"/>
    <p:sldId id="267" r:id="rId10"/>
    <p:sldId id="276" r:id="rId11"/>
    <p:sldId id="272" r:id="rId12"/>
    <p:sldId id="270" r:id="rId13"/>
    <p:sldId id="271" r:id="rId14"/>
    <p:sldId id="273" r:id="rId15"/>
    <p:sldId id="274" r:id="rId16"/>
    <p:sldId id="275" r:id="rId17"/>
    <p:sldId id="278" r:id="rId18"/>
    <p:sldId id="262" r:id="rId19"/>
    <p:sldId id="263" r:id="rId20"/>
    <p:sldId id="264" r:id="rId21"/>
    <p:sldId id="265" r:id="rId22"/>
    <p:sldId id="277" r:id="rId23"/>
  </p:sldIdLst>
  <p:sldSz cx="9144000" cy="5143500" type="screen16x9"/>
  <p:notesSz cx="9196388" cy="6845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339933"/>
    <a:srgbClr val="660066"/>
    <a:srgbClr val="006666"/>
    <a:srgbClr val="009999"/>
    <a:srgbClr val="00CC99"/>
    <a:srgbClr val="3300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BDDDE8-38E6-46E4-B517-847F47C52516}" v="4" dt="2024-01-14T09:13:26.9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788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9.xml"/><Relationship Id="rId2" Type="http://schemas.openxmlformats.org/officeDocument/2006/relationships/slide" Target="slides/slide8.xml"/><Relationship Id="rId1" Type="http://schemas.openxmlformats.org/officeDocument/2006/relationships/slide" Target="slides/slide5.xml"/><Relationship Id="rId5" Type="http://schemas.openxmlformats.org/officeDocument/2006/relationships/slide" Target="slides/slide11.xml"/><Relationship Id="rId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hard Hofmann" userId="b157e10f-27b9-4259-a49d-2833a04c8b9a" providerId="ADAL" clId="{66BDDDE8-38E6-46E4-B517-847F47C52516}"/>
    <pc:docChg chg="modSld">
      <pc:chgData name="Bernhard Hofmann" userId="b157e10f-27b9-4259-a49d-2833a04c8b9a" providerId="ADAL" clId="{66BDDDE8-38E6-46E4-B517-847F47C52516}" dt="2024-01-14T09:13:26.992" v="3" actId="20577"/>
      <pc:docMkLst>
        <pc:docMk/>
      </pc:docMkLst>
      <pc:sldChg chg="modSp">
        <pc:chgData name="Bernhard Hofmann" userId="b157e10f-27b9-4259-a49d-2833a04c8b9a" providerId="ADAL" clId="{66BDDDE8-38E6-46E4-B517-847F47C52516}" dt="2024-01-14T09:13:26.992" v="3" actId="20577"/>
        <pc:sldMkLst>
          <pc:docMk/>
          <pc:sldMk cId="0" sldId="278"/>
        </pc:sldMkLst>
        <pc:spChg chg="mod">
          <ac:chgData name="Bernhard Hofmann" userId="b157e10f-27b9-4259-a49d-2833a04c8b9a" providerId="ADAL" clId="{66BDDDE8-38E6-46E4-B517-847F47C52516}" dt="2024-01-14T09:13:26.992" v="3" actId="20577"/>
          <ac:spMkLst>
            <pc:docMk/>
            <pc:sldMk cId="0" sldId="278"/>
            <ac:spMk id="57348" creationId="{00000000-0000-0000-0000-000000000000}"/>
          </ac:spMkLst>
        </pc:spChg>
      </pc:sldChg>
    </pc:docChg>
  </pc:docChgLst>
  <pc:docChgLst>
    <pc:chgData name="Bernhard Hofmann" userId="b157e10f-27b9-4259-a49d-2833a04c8b9a" providerId="ADAL" clId="{49CCD701-3871-4987-900C-076AD3583FB4}"/>
    <pc:docChg chg="custSel modSld">
      <pc:chgData name="Bernhard Hofmann" userId="b157e10f-27b9-4259-a49d-2833a04c8b9a" providerId="ADAL" clId="{49CCD701-3871-4987-900C-076AD3583FB4}" dt="2023-11-25T09:59:35.992" v="187" actId="20577"/>
      <pc:docMkLst>
        <pc:docMk/>
      </pc:docMkLst>
      <pc:sldChg chg="modSp mod modAnim">
        <pc:chgData name="Bernhard Hofmann" userId="b157e10f-27b9-4259-a49d-2833a04c8b9a" providerId="ADAL" clId="{49CCD701-3871-4987-900C-076AD3583FB4}" dt="2023-11-25T09:21:04.147" v="5" actId="20577"/>
        <pc:sldMkLst>
          <pc:docMk/>
          <pc:sldMk cId="0" sldId="256"/>
        </pc:sldMkLst>
        <pc:spChg chg="mod">
          <ac:chgData name="Bernhard Hofmann" userId="b157e10f-27b9-4259-a49d-2833a04c8b9a" providerId="ADAL" clId="{49CCD701-3871-4987-900C-076AD3583FB4}" dt="2023-11-25T09:21:04.147" v="5" actId="20577"/>
          <ac:spMkLst>
            <pc:docMk/>
            <pc:sldMk cId="0" sldId="256"/>
            <ac:spMk id="4109" creationId="{00000000-0000-0000-0000-000000000000}"/>
          </ac:spMkLst>
        </pc:spChg>
      </pc:sldChg>
      <pc:sldChg chg="modSp">
        <pc:chgData name="Bernhard Hofmann" userId="b157e10f-27b9-4259-a49d-2833a04c8b9a" providerId="ADAL" clId="{49CCD701-3871-4987-900C-076AD3583FB4}" dt="2023-11-25T09:21:20.658" v="7" actId="20577"/>
        <pc:sldMkLst>
          <pc:docMk/>
          <pc:sldMk cId="0" sldId="266"/>
        </pc:sldMkLst>
        <pc:spChg chg="mod">
          <ac:chgData name="Bernhard Hofmann" userId="b157e10f-27b9-4259-a49d-2833a04c8b9a" providerId="ADAL" clId="{49CCD701-3871-4987-900C-076AD3583FB4}" dt="2023-11-25T09:21:20.658" v="7" actId="20577"/>
          <ac:spMkLst>
            <pc:docMk/>
            <pc:sldMk cId="0" sldId="266"/>
            <ac:spMk id="19459" creationId="{00000000-0000-0000-0000-000000000000}"/>
          </ac:spMkLst>
        </pc:spChg>
      </pc:sldChg>
      <pc:sldChg chg="modSp">
        <pc:chgData name="Bernhard Hofmann" userId="b157e10f-27b9-4259-a49d-2833a04c8b9a" providerId="ADAL" clId="{49CCD701-3871-4987-900C-076AD3583FB4}" dt="2023-11-25T09:21:53.500" v="11" actId="20577"/>
        <pc:sldMkLst>
          <pc:docMk/>
          <pc:sldMk cId="0" sldId="267"/>
        </pc:sldMkLst>
        <pc:spChg chg="mod">
          <ac:chgData name="Bernhard Hofmann" userId="b157e10f-27b9-4259-a49d-2833a04c8b9a" providerId="ADAL" clId="{49CCD701-3871-4987-900C-076AD3583FB4}" dt="2023-11-25T09:21:53.500" v="11" actId="20577"/>
          <ac:spMkLst>
            <pc:docMk/>
            <pc:sldMk cId="0" sldId="267"/>
            <ac:spMk id="32777" creationId="{00000000-0000-0000-0000-000000000000}"/>
          </ac:spMkLst>
        </pc:spChg>
      </pc:sldChg>
      <pc:sldChg chg="modSp">
        <pc:chgData name="Bernhard Hofmann" userId="b157e10f-27b9-4259-a49d-2833a04c8b9a" providerId="ADAL" clId="{49CCD701-3871-4987-900C-076AD3583FB4}" dt="2023-11-25T09:39:31.885" v="55" actId="20577"/>
        <pc:sldMkLst>
          <pc:docMk/>
          <pc:sldMk cId="0" sldId="273"/>
        </pc:sldMkLst>
        <pc:spChg chg="mod">
          <ac:chgData name="Bernhard Hofmann" userId="b157e10f-27b9-4259-a49d-2833a04c8b9a" providerId="ADAL" clId="{49CCD701-3871-4987-900C-076AD3583FB4}" dt="2023-11-25T09:39:31.885" v="55" actId="20577"/>
          <ac:spMkLst>
            <pc:docMk/>
            <pc:sldMk cId="0" sldId="273"/>
            <ac:spMk id="45134" creationId="{00000000-0000-0000-0000-000000000000}"/>
          </ac:spMkLst>
        </pc:spChg>
      </pc:sldChg>
      <pc:sldChg chg="modSp">
        <pc:chgData name="Bernhard Hofmann" userId="b157e10f-27b9-4259-a49d-2833a04c8b9a" providerId="ADAL" clId="{49CCD701-3871-4987-900C-076AD3583FB4}" dt="2023-11-25T09:41:46.643" v="79" actId="20577"/>
        <pc:sldMkLst>
          <pc:docMk/>
          <pc:sldMk cId="0" sldId="274"/>
        </pc:sldMkLst>
        <pc:spChg chg="mod">
          <ac:chgData name="Bernhard Hofmann" userId="b157e10f-27b9-4259-a49d-2833a04c8b9a" providerId="ADAL" clId="{49CCD701-3871-4987-900C-076AD3583FB4}" dt="2023-11-25T09:41:46.643" v="79" actId="20577"/>
          <ac:spMkLst>
            <pc:docMk/>
            <pc:sldMk cId="0" sldId="274"/>
            <ac:spMk id="47108" creationId="{00000000-0000-0000-0000-000000000000}"/>
          </ac:spMkLst>
        </pc:spChg>
      </pc:sldChg>
      <pc:sldChg chg="modSp">
        <pc:chgData name="Bernhard Hofmann" userId="b157e10f-27b9-4259-a49d-2833a04c8b9a" providerId="ADAL" clId="{49CCD701-3871-4987-900C-076AD3583FB4}" dt="2023-11-25T09:47:40.294" v="103" actId="20577"/>
        <pc:sldMkLst>
          <pc:docMk/>
          <pc:sldMk cId="0" sldId="275"/>
        </pc:sldMkLst>
        <pc:spChg chg="mod">
          <ac:chgData name="Bernhard Hofmann" userId="b157e10f-27b9-4259-a49d-2833a04c8b9a" providerId="ADAL" clId="{49CCD701-3871-4987-900C-076AD3583FB4}" dt="2023-11-25T09:47:40.294" v="103" actId="20577"/>
          <ac:spMkLst>
            <pc:docMk/>
            <pc:sldMk cId="0" sldId="275"/>
            <ac:spMk id="49156" creationId="{00000000-0000-0000-0000-000000000000}"/>
          </ac:spMkLst>
        </pc:spChg>
      </pc:sldChg>
      <pc:sldChg chg="modSp modAnim">
        <pc:chgData name="Bernhard Hofmann" userId="b157e10f-27b9-4259-a49d-2833a04c8b9a" providerId="ADAL" clId="{49CCD701-3871-4987-900C-076AD3583FB4}" dt="2023-11-25T09:59:35.992" v="187" actId="20577"/>
        <pc:sldMkLst>
          <pc:docMk/>
          <pc:sldMk cId="0" sldId="277"/>
        </pc:sldMkLst>
        <pc:spChg chg="mod">
          <ac:chgData name="Bernhard Hofmann" userId="b157e10f-27b9-4259-a49d-2833a04c8b9a" providerId="ADAL" clId="{49CCD701-3871-4987-900C-076AD3583FB4}" dt="2023-11-25T09:59:35.992" v="187" actId="20577"/>
          <ac:spMkLst>
            <pc:docMk/>
            <pc:sldMk cId="0" sldId="277"/>
            <ac:spMk id="55299" creationId="{00000000-0000-0000-0000-000000000000}"/>
          </ac:spMkLst>
        </pc:spChg>
      </pc:sldChg>
      <pc:sldChg chg="delSp modSp mod">
        <pc:chgData name="Bernhard Hofmann" userId="b157e10f-27b9-4259-a49d-2833a04c8b9a" providerId="ADAL" clId="{49CCD701-3871-4987-900C-076AD3583FB4}" dt="2023-11-25T09:54:17.178" v="162" actId="20577"/>
        <pc:sldMkLst>
          <pc:docMk/>
          <pc:sldMk cId="0" sldId="278"/>
        </pc:sldMkLst>
        <pc:spChg chg="mod">
          <ac:chgData name="Bernhard Hofmann" userId="b157e10f-27b9-4259-a49d-2833a04c8b9a" providerId="ADAL" clId="{49CCD701-3871-4987-900C-076AD3583FB4}" dt="2023-11-25T09:54:17.178" v="162" actId="20577"/>
          <ac:spMkLst>
            <pc:docMk/>
            <pc:sldMk cId="0" sldId="278"/>
            <ac:spMk id="57348" creationId="{00000000-0000-0000-0000-000000000000}"/>
          </ac:spMkLst>
        </pc:spChg>
        <pc:picChg chg="mod">
          <ac:chgData name="Bernhard Hofmann" userId="b157e10f-27b9-4259-a49d-2833a04c8b9a" providerId="ADAL" clId="{49CCD701-3871-4987-900C-076AD3583FB4}" dt="2023-11-25T09:49:00.259" v="107" actId="14100"/>
          <ac:picMkLst>
            <pc:docMk/>
            <pc:sldMk cId="0" sldId="278"/>
            <ac:picMk id="16389" creationId="{00000000-0000-0000-0000-000000000000}"/>
          </ac:picMkLst>
        </pc:picChg>
        <pc:picChg chg="del">
          <ac:chgData name="Bernhard Hofmann" userId="b157e10f-27b9-4259-a49d-2833a04c8b9a" providerId="ADAL" clId="{49CCD701-3871-4987-900C-076AD3583FB4}" dt="2023-11-25T09:48:26.442" v="104" actId="478"/>
          <ac:picMkLst>
            <pc:docMk/>
            <pc:sldMk cId="0" sldId="278"/>
            <ac:picMk id="16390" creationId="{00000000-0000-0000-0000-000000000000}"/>
          </ac:picMkLst>
        </pc:picChg>
        <pc:cxnChg chg="mod">
          <ac:chgData name="Bernhard Hofmann" userId="b157e10f-27b9-4259-a49d-2833a04c8b9a" providerId="ADAL" clId="{49CCD701-3871-4987-900C-076AD3583FB4}" dt="2023-11-25T09:49:09.846" v="108" actId="14100"/>
          <ac:cxnSpMkLst>
            <pc:docMk/>
            <pc:sldMk cId="0" sldId="278"/>
            <ac:cxnSpMk id="4" creationId="{00000000-0000-0000-0000-000000000000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92495" cy="34031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20955" y="0"/>
            <a:ext cx="3992495" cy="34031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22709"/>
            <a:ext cx="3992495" cy="34031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20955" y="6522709"/>
            <a:ext cx="3992495" cy="34031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fld id="{9FAD654A-30EA-4D7F-AFCD-807EC9CC7AA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2247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92495" cy="34031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20955" y="0"/>
            <a:ext cx="3992495" cy="34031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38388" y="511175"/>
            <a:ext cx="4535487" cy="2551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28460" y="3232995"/>
            <a:ext cx="6756530" cy="311955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Hier klicken, um Master-Textformat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22709"/>
            <a:ext cx="3992495" cy="34031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20955" y="6522709"/>
            <a:ext cx="3992495" cy="34031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fld id="{2D6F5CB9-5065-4FA7-84D5-B7500D7B53F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818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09638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5613" algn="l" defTabSz="909638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2813" algn="l" defTabSz="909638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68425" algn="l" defTabSz="909638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5625" algn="l" defTabSz="909638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35849F3-B291-4250-83C0-5CEE00CFC6E3}" type="slidenum">
              <a:rPr kumimoji="0" lang="de-DE" altLang="de-DE" sz="1200" smtClean="0"/>
              <a:pPr/>
              <a:t>1</a:t>
            </a:fld>
            <a:endParaRPr kumimoji="0" lang="de-DE" altLang="de-DE" sz="1200"/>
          </a:p>
        </p:txBody>
      </p:sp>
      <p:sp>
        <p:nvSpPr>
          <p:cNvPr id="2355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ln/>
        </p:spPr>
      </p:sp>
      <p:sp>
        <p:nvSpPr>
          <p:cNvPr id="2355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DFD5420-4609-4BFB-B467-8DE41F79EEE6}" type="slidenum">
              <a:rPr kumimoji="0" lang="de-DE" altLang="de-DE" sz="1200" smtClean="0"/>
              <a:pPr/>
              <a:t>10</a:t>
            </a:fld>
            <a:endParaRPr kumimoji="0" lang="de-DE" altLang="de-DE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9452F5D-4ECD-4E49-AE7F-7BDAECFDFDEF}" type="slidenum">
              <a:rPr kumimoji="0" lang="de-DE" altLang="de-DE" sz="1200" smtClean="0"/>
              <a:pPr/>
              <a:t>11</a:t>
            </a:fld>
            <a:endParaRPr kumimoji="0" lang="de-DE" altLang="de-DE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solidFill>
            <a:srgbClr val="FFFFFF"/>
          </a:solidFill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5249CDF-1B61-480C-948B-61EDF972C379}" type="slidenum">
              <a:rPr kumimoji="0" lang="de-DE" altLang="de-DE" sz="1200" smtClean="0"/>
              <a:pPr/>
              <a:t>12</a:t>
            </a:fld>
            <a:endParaRPr kumimoji="0" lang="de-DE" altLang="de-DE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8D644CA-6B75-4629-89F3-5ECFF234A4D8}" type="slidenum">
              <a:rPr kumimoji="0" lang="de-DE" altLang="de-DE" sz="1200" smtClean="0"/>
              <a:pPr/>
              <a:t>13</a:t>
            </a:fld>
            <a:endParaRPr kumimoji="0" lang="de-DE" altLang="de-DE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4A23D4D-8CC4-47C1-B089-B1390125CA94}" type="slidenum">
              <a:rPr kumimoji="0" lang="de-DE" altLang="de-DE" sz="1200" smtClean="0"/>
              <a:pPr/>
              <a:t>14</a:t>
            </a:fld>
            <a:endParaRPr kumimoji="0" lang="de-DE" altLang="de-DE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solidFill>
            <a:srgbClr val="FFFFFF"/>
          </a:solidFill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16E1FEA-7D98-4E29-A169-8766F83D3255}" type="slidenum">
              <a:rPr kumimoji="0" lang="de-DE" altLang="de-DE" sz="1200" smtClean="0"/>
              <a:pPr/>
              <a:t>15</a:t>
            </a:fld>
            <a:endParaRPr kumimoji="0" lang="de-DE" altLang="de-DE" sz="12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DB6828A-7367-4F2B-945D-0B7EAEB05FF1}" type="slidenum">
              <a:rPr kumimoji="0" lang="de-DE" altLang="de-DE" sz="1200" smtClean="0"/>
              <a:pPr/>
              <a:t>16</a:t>
            </a:fld>
            <a:endParaRPr kumimoji="0" lang="de-DE" altLang="de-DE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7DE3A05-9151-4034-AB16-7027FB17C085}" type="slidenum">
              <a:rPr kumimoji="0" lang="de-DE" altLang="de-DE" sz="1200" smtClean="0"/>
              <a:pPr/>
              <a:t>17</a:t>
            </a:fld>
            <a:endParaRPr kumimoji="0" lang="de-DE" altLang="de-DE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39C63DA-DF5A-4544-AD59-4F618645CBB0}" type="slidenum">
              <a:rPr kumimoji="0" lang="de-DE" altLang="de-DE" sz="1200" smtClean="0"/>
              <a:pPr/>
              <a:t>18</a:t>
            </a:fld>
            <a:endParaRPr kumimoji="0" lang="de-DE" altLang="de-DE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D313048-5F19-4B5A-8345-42253685DAC9}" type="slidenum">
              <a:rPr kumimoji="0" lang="de-DE" altLang="de-DE" sz="1200" smtClean="0"/>
              <a:pPr/>
              <a:t>19</a:t>
            </a:fld>
            <a:endParaRPr kumimoji="0" lang="de-DE" altLang="de-DE" sz="12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solidFill>
            <a:srgbClr val="FFFFFF"/>
          </a:solidFill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1E189BF-8D31-498D-8903-67ECA43A6E11}" type="slidenum">
              <a:rPr kumimoji="0" lang="de-DE" altLang="de-DE" sz="1200" smtClean="0"/>
              <a:pPr/>
              <a:t>2</a:t>
            </a:fld>
            <a:endParaRPr kumimoji="0" lang="de-DE" altLang="de-DE" sz="12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3E7402A-E1E8-4C7E-9530-122E5620D638}" type="slidenum">
              <a:rPr kumimoji="0" lang="de-DE" altLang="de-DE" sz="1200" smtClean="0"/>
              <a:pPr/>
              <a:t>3</a:t>
            </a:fld>
            <a:endParaRPr kumimoji="0" lang="de-DE" altLang="de-DE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21476C8-A5A3-4812-B31B-D0FC5A2DB69B}" type="slidenum">
              <a:rPr kumimoji="0" lang="de-DE" altLang="de-DE" sz="1200" smtClean="0"/>
              <a:pPr/>
              <a:t>4</a:t>
            </a:fld>
            <a:endParaRPr kumimoji="0" lang="de-DE" altLang="de-DE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A3BC22E-04C6-4280-9DBB-0EB082963846}" type="slidenum">
              <a:rPr kumimoji="0" lang="de-DE" altLang="de-DE" sz="1200" smtClean="0"/>
              <a:pPr/>
              <a:t>5</a:t>
            </a:fld>
            <a:endParaRPr kumimoji="0" lang="de-DE" altLang="de-DE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C265949-55A7-4B97-A900-A47000369CDB}" type="slidenum">
              <a:rPr kumimoji="0" lang="de-DE" altLang="de-DE" sz="1200" smtClean="0"/>
              <a:pPr/>
              <a:t>6</a:t>
            </a:fld>
            <a:endParaRPr kumimoji="0" lang="de-DE" altLang="de-DE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solidFill>
            <a:srgbClr val="FFFFFF"/>
          </a:solidFill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DD05A4E-5AAA-405C-9D21-FAEF2417402D}" type="slidenum">
              <a:rPr kumimoji="0" lang="de-DE" altLang="de-DE" sz="1200" smtClean="0"/>
              <a:pPr/>
              <a:t>7</a:t>
            </a:fld>
            <a:endParaRPr kumimoji="0" lang="de-DE" altLang="de-DE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solidFill>
            <a:srgbClr val="FFFFFF"/>
          </a:solidFill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AA1ABBC-1689-40AC-AC72-B95345911693}" type="slidenum">
              <a:rPr kumimoji="0" lang="de-DE" altLang="de-DE" sz="1200" smtClean="0"/>
              <a:pPr/>
              <a:t>8</a:t>
            </a:fld>
            <a:endParaRPr kumimoji="0" lang="de-DE" altLang="de-DE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B7901FD-CD89-4029-8F4C-3F06F05633B5}" type="slidenum">
              <a:rPr kumimoji="0" lang="de-DE" altLang="de-DE" sz="1200" smtClean="0"/>
              <a:pPr/>
              <a:t>9</a:t>
            </a:fld>
            <a:endParaRPr kumimoji="0" lang="de-DE" altLang="de-DE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8388" y="511175"/>
            <a:ext cx="4535487" cy="2551113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1432560" y="269923"/>
            <a:ext cx="7406640" cy="1104138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22" name="Untertitel 21"/>
          <p:cNvSpPr>
            <a:spLocks noGrp="1"/>
          </p:cNvSpPr>
          <p:nvPr>
            <p:ph type="subTitle" idx="1"/>
          </p:nvPr>
        </p:nvSpPr>
        <p:spPr>
          <a:xfrm>
            <a:off x="1432560" y="1387548"/>
            <a:ext cx="7406640" cy="131445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/>
              <a:t>Formatvorlage des Untertitelmasters durch Klicken bearbeiten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ußzeilenplatzhalt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4F2A99-05E7-44A2-A0DD-A8CF22BC55DC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8" name="Ellipse 7"/>
          <p:cNvSpPr/>
          <p:nvPr/>
        </p:nvSpPr>
        <p:spPr>
          <a:xfrm>
            <a:off x="921433" y="1060352"/>
            <a:ext cx="210312" cy="15773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008762"/>
            <a:ext cx="64008" cy="48006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191488-0AF0-4420-B241-BFBAA306ECCC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205979"/>
            <a:ext cx="1828800" cy="4388644"/>
          </a:xfrm>
        </p:spPr>
        <p:txBody>
          <a:bodyPr vert="eaVert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1430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4C397B-AC5B-4FA5-9FDC-A043DFAF11CB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E64061-00A6-4988-97A1-11E3DE716A1E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2282890" y="-41"/>
            <a:ext cx="6858000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8392" y="1950244"/>
            <a:ext cx="6400800" cy="17145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78392" y="800100"/>
            <a:ext cx="6400800" cy="1132284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DB5C3A-3E26-42F0-BBB9-77E82C4EB8E0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10" name="Rechteck 9"/>
          <p:cNvSpPr/>
          <p:nvPr/>
        </p:nvSpPr>
        <p:spPr bwMode="invGray">
          <a:xfrm>
            <a:off x="2286000" y="0"/>
            <a:ext cx="76200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110992"/>
            <a:ext cx="210312" cy="15773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059403"/>
            <a:ext cx="64008" cy="48006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05740"/>
            <a:ext cx="7498080" cy="857250"/>
          </a:xfrm>
        </p:spPr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435608" y="1143000"/>
            <a:ext cx="3657600" cy="34975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276088" y="1143000"/>
            <a:ext cx="3657600" cy="34975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4EFBED-C907-41FA-9155-D6A8C273B485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870252"/>
            <a:ext cx="8229600" cy="85725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246209"/>
            <a:ext cx="4023360" cy="48006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63440" y="246209"/>
            <a:ext cx="4023360" cy="48006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727002"/>
            <a:ext cx="4023360" cy="30861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63440" y="727002"/>
            <a:ext cx="4023360" cy="30861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F320F3-8053-496E-8EC1-4AC3D9DE13D2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05740"/>
            <a:ext cx="7498080" cy="857250"/>
          </a:xfrm>
        </p:spPr>
        <p:txBody>
          <a:bodyPr anchor="ctr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4D69F-7E88-4964-BDB1-5223A4ED278E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014984" y="0"/>
            <a:ext cx="8129016" cy="51435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A8DE05-9520-4537-A882-8C42A0C6EF42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hteck 5"/>
          <p:cNvSpPr/>
          <p:nvPr/>
        </p:nvSpPr>
        <p:spPr bwMode="invGray">
          <a:xfrm>
            <a:off x="1014984" y="-41"/>
            <a:ext cx="73152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62583"/>
            <a:ext cx="3810000" cy="871538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57200" y="1055223"/>
            <a:ext cx="3810000" cy="523875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153400" cy="29944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3CE1A-B884-4FD5-BC87-612FC6669F52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6896" y="800100"/>
            <a:ext cx="2743200" cy="14859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B610CA-780B-490C-B9FE-FDA1DDC16827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762000" y="800100"/>
            <a:ext cx="4572000" cy="3429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838200" y="857253"/>
            <a:ext cx="4419600" cy="2635898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de-DE"/>
              <a:t>Bild durch Klicken auf Symbol hinzufügen</a:t>
            </a:r>
            <a:endParaRPr kumimoji="0" lang="en-US" dirty="0"/>
          </a:p>
        </p:txBody>
      </p:sp>
      <p:sp>
        <p:nvSpPr>
          <p:cNvPr id="9" name="Flussdiagramm: Prozess 8"/>
          <p:cNvSpPr/>
          <p:nvPr/>
        </p:nvSpPr>
        <p:spPr>
          <a:xfrm rot="19468671">
            <a:off x="396725" y="715756"/>
            <a:ext cx="685800" cy="15323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ussdiagramm: Prozess 9"/>
          <p:cNvSpPr/>
          <p:nvPr/>
        </p:nvSpPr>
        <p:spPr>
          <a:xfrm rot="2103354" flipH="1">
            <a:off x="5003667" y="702589"/>
            <a:ext cx="649224" cy="15323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8200" y="3600450"/>
            <a:ext cx="4419600" cy="5715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reis 6"/>
          <p:cNvSpPr/>
          <p:nvPr/>
        </p:nvSpPr>
        <p:spPr>
          <a:xfrm>
            <a:off x="-815927" y="-611941"/>
            <a:ext cx="1638887" cy="1229165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7" y="15827"/>
            <a:ext cx="1702191" cy="1276643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d 10"/>
          <p:cNvSpPr/>
          <p:nvPr/>
        </p:nvSpPr>
        <p:spPr>
          <a:xfrm rot="2315675">
            <a:off x="182881" y="791308"/>
            <a:ext cx="1125717" cy="826968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>
          <a:xfrm>
            <a:off x="1012873" y="-41"/>
            <a:ext cx="8131127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elplatzhalter 4"/>
          <p:cNvSpPr>
            <a:spLocks noGrp="1"/>
          </p:cNvSpPr>
          <p:nvPr>
            <p:ph type="title"/>
          </p:nvPr>
        </p:nvSpPr>
        <p:spPr>
          <a:xfrm>
            <a:off x="1435608" y="205978"/>
            <a:ext cx="7498080" cy="8572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9" name="Textplatzhalter 8"/>
          <p:cNvSpPr>
            <a:spLocks noGrp="1"/>
          </p:cNvSpPr>
          <p:nvPr>
            <p:ph type="body" idx="1"/>
          </p:nvPr>
        </p:nvSpPr>
        <p:spPr>
          <a:xfrm>
            <a:off x="1435608" y="1085850"/>
            <a:ext cx="7498080" cy="360045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de-DE"/>
              <a:t>Textmasterformat bearbeiten</a:t>
            </a:r>
          </a:p>
          <a:p>
            <a:pPr lvl="1" eaLnBrk="1" latinLnBrk="0" hangingPunct="1"/>
            <a:r>
              <a:rPr kumimoji="0" lang="de-DE"/>
              <a:t>Zweite Ebene</a:t>
            </a:r>
          </a:p>
          <a:p>
            <a:pPr lvl="2" eaLnBrk="1" latinLnBrk="0" hangingPunct="1"/>
            <a:r>
              <a:rPr kumimoji="0" lang="de-DE"/>
              <a:t>Dritte Ebene</a:t>
            </a:r>
          </a:p>
          <a:p>
            <a:pPr lvl="3" eaLnBrk="1" latinLnBrk="0" hangingPunct="1"/>
            <a:r>
              <a:rPr kumimoji="0" lang="de-DE"/>
              <a:t>Vierte Ebene</a:t>
            </a:r>
          </a:p>
          <a:p>
            <a:pPr lvl="4" eaLnBrk="1" latinLnBrk="0" hangingPunct="1"/>
            <a:r>
              <a:rPr kumimoji="0" lang="de-DE"/>
              <a:t>Fünfte Ebene</a:t>
            </a:r>
            <a:endParaRPr kumimoji="0" lang="en-US"/>
          </a:p>
        </p:txBody>
      </p:sp>
      <p:sp>
        <p:nvSpPr>
          <p:cNvPr id="24" name="Datumsplatzhalter 23"/>
          <p:cNvSpPr>
            <a:spLocks noGrp="1"/>
          </p:cNvSpPr>
          <p:nvPr>
            <p:ph type="dt" sz="half" idx="2"/>
          </p:nvPr>
        </p:nvSpPr>
        <p:spPr>
          <a:xfrm>
            <a:off x="3581400" y="4729162"/>
            <a:ext cx="2133600" cy="357188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de-DE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5715000" y="4729162"/>
            <a:ext cx="2895600" cy="357188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de-DE"/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8613648" y="4729162"/>
            <a:ext cx="457200" cy="357188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8DDB5C3A-3E26-42F0-BBB9-77E82C4EB8E0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15" name="Rechteck 14"/>
          <p:cNvSpPr/>
          <p:nvPr/>
        </p:nvSpPr>
        <p:spPr bwMode="invGray">
          <a:xfrm>
            <a:off x="1014984" y="-41"/>
            <a:ext cx="73152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start.schulportal.hessen.de/kalender.php" TargetMode="External"/><Relationship Id="rId3" Type="http://schemas.openxmlformats.org/officeDocument/2006/relationships/hyperlink" Target="https://www.rv.hessenrecht.hessen.de/bshe/document/hevr-OSt_AbiVHErahmen" TargetMode="External"/><Relationship Id="rId7" Type="http://schemas.openxmlformats.org/officeDocument/2006/relationships/hyperlink" Target="https://kultus.hessen.de/schulsystem/schulformen-und-bildungsgaenge/gymnasium/landesabitur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ultusministerium.hessen.de/Schulsystem/Schulformen-und-Bildungsgaenge/Gymnasium/Landesabitur/Operatoren-allgemeinbildende-Faecher" TargetMode="External"/><Relationship Id="rId5" Type="http://schemas.openxmlformats.org/officeDocument/2006/relationships/hyperlink" Target="https://kultus.hessen.de/sites/kultus.hessen.de/files/2025-06/la26-durchfuehrungsbestimmungen.pdf" TargetMode="External"/><Relationship Id="rId10" Type="http://schemas.openxmlformats.org/officeDocument/2006/relationships/image" Target="../media/image3.jpeg"/><Relationship Id="rId4" Type="http://schemas.openxmlformats.org/officeDocument/2006/relationships/hyperlink" Target="https://kultus.hessen.de/sites/kultus.hessen.de/files/2024-06/la26-abiturerlass.pdf" TargetMode="External"/><Relationship Id="rId9" Type="http://schemas.openxmlformats.org/officeDocument/2006/relationships/hyperlink" Target="http://www.rudolf-koch-schule.de/meldung.php?k1=main&amp;k2=index&amp;k3=&amp;k4=&amp;view=&amp;lang=&amp;si=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.doc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Abimeldung_20xx.doc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Rectangle 1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altLang="de-DE" dirty="0">
                <a:solidFill>
                  <a:srgbClr val="4F271C">
                    <a:satMod val="130000"/>
                  </a:srgbClr>
                </a:solidFill>
              </a:rPr>
              <a:t>Vorbereitung </a:t>
            </a:r>
            <a:r>
              <a:rPr lang="de-DE" altLang="de-DE" dirty="0"/>
              <a:t>der ...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475656" y="3363838"/>
            <a:ext cx="7406640" cy="1170434"/>
          </a:xfrm>
          <a:ln w="9525"/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normAutofit/>
          </a:bodyPr>
          <a:lstStyle/>
          <a:p>
            <a:pPr algn="r" eaLnBrk="1" hangingPunct="1"/>
            <a:r>
              <a:rPr lang="de-DE" altLang="de-DE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... </a:t>
            </a:r>
            <a:r>
              <a:rPr lang="de-DE" altLang="de-DE" sz="4300" dirty="0">
                <a:solidFill>
                  <a:srgbClr val="4F271C">
                    <a:satMod val="130000"/>
                  </a:srgbClr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Abiturprüfung</a:t>
            </a:r>
            <a:r>
              <a:rPr lang="de-DE" altLang="de-DE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2026</a:t>
            </a:r>
          </a:p>
        </p:txBody>
      </p:sp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4101" name="Grafik 8" descr="Abitur_150px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1461268"/>
            <a:ext cx="3086100" cy="175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4103" name="Grafik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75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" fill="hold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8" grpId="0" autoUpdateAnimBg="0"/>
      <p:bldP spid="4109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>
                <a:cs typeface="Times New Roman" pitchFamily="18" charset="0"/>
              </a:rPr>
              <a:t>Beispiele und Gegenbeispiele</a:t>
            </a:r>
          </a:p>
        </p:txBody>
      </p:sp>
      <p:graphicFrame>
        <p:nvGraphicFramePr>
          <p:cNvPr id="41043" name="Group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817689"/>
              </p:ext>
            </p:extLst>
          </p:nvPr>
        </p:nvGraphicFramePr>
        <p:xfrm>
          <a:off x="1524000" y="1047750"/>
          <a:ext cx="7315200" cy="3467100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Fach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Pflicht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Wahl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1. Leistungsfach</a:t>
                      </a: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Mathematik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2. Leistungsfach</a:t>
                      </a: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Sport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3. Prüfungsfach</a:t>
                      </a: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Deutsch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GK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4. Prüfungsfach</a:t>
                      </a: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Evangelische Religion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GK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5. Prüfungsfach</a:t>
                      </a: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Englisch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GK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Latein ab E1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GK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GK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Kunst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GK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Politik und Wirtschaft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GK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Geschichte</a:t>
                      </a:r>
                    </a:p>
                  </a:txBody>
                  <a:tcPr marT="14288" marB="14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GK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GK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Biologie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GK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SUMME</a:t>
                      </a: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1" i="1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24 GK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1025" name="Text Box 65"/>
          <p:cNvSpPr txBox="1">
            <a:spLocks noChangeArrowheads="1"/>
          </p:cNvSpPr>
          <p:nvPr/>
        </p:nvSpPr>
        <p:spPr bwMode="auto">
          <a:xfrm>
            <a:off x="1447800" y="4514851"/>
            <a:ext cx="718100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de-DE" altLang="de-DE" dirty="0">
                <a:latin typeface="+mj-lt"/>
              </a:rPr>
              <a:t>Diese Kombination ist möglich. </a:t>
            </a:r>
            <a:r>
              <a:rPr lang="de-DE" altLang="de-DE" b="1" dirty="0">
                <a:latin typeface="+mj-lt"/>
              </a:rPr>
              <a:t>Kein GK frei wählbar</a:t>
            </a:r>
            <a:r>
              <a:rPr lang="de-DE" altLang="de-DE" dirty="0">
                <a:latin typeface="+mj-lt"/>
              </a:rPr>
              <a:t>!</a:t>
            </a:r>
          </a:p>
        </p:txBody>
      </p:sp>
      <p:pic>
        <p:nvPicPr>
          <p:cNvPr id="6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autoUpdateAnimBg="0"/>
      <p:bldP spid="4102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>
                <a:cs typeface="Times New Roman" pitchFamily="18" charset="0"/>
              </a:rPr>
              <a:t>Zulassung zur Abiturprüfung</a:t>
            </a:r>
          </a:p>
        </p:txBody>
      </p:sp>
      <p:sp>
        <p:nvSpPr>
          <p:cNvPr id="45134" name="Rectangle 78"/>
          <p:cNvSpPr>
            <a:spLocks noGrp="1" noChangeArrowheads="1"/>
          </p:cNvSpPr>
          <p:nvPr>
            <p:ph idx="1"/>
          </p:nvPr>
        </p:nvSpPr>
        <p:spPr>
          <a:xfrm>
            <a:off x="1435607" y="971549"/>
            <a:ext cx="7443532" cy="3940985"/>
          </a:xfrm>
        </p:spPr>
        <p:txBody>
          <a:bodyPr lIns="91440" tIns="45720" rIns="91440" bIns="45720" anchor="t">
            <a:normAutofit fontScale="85000" lnSpcReduction="10000"/>
          </a:bodyPr>
          <a:lstStyle/>
          <a:p>
            <a:pPr indent="-28321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kumimoji="1" lang="de-DE" sz="2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Zulassungskonferenz</a:t>
            </a:r>
            <a:r>
              <a:rPr kumimoji="1" lang="de-DE" sz="2000" dirty="0"/>
              <a:t> (erste Februarwoche)</a:t>
            </a:r>
            <a:r>
              <a:rPr lang="de-DE" sz="2000" dirty="0">
                <a:cs typeface="Times New Roman" pitchFamily="18" charset="0"/>
              </a:rPr>
              <a:t>:</a:t>
            </a:r>
            <a:endParaRPr lang="de-DE" dirty="0"/>
          </a:p>
          <a:p>
            <a:pPr indent="-283210">
              <a:lnSpc>
                <a:spcPct val="90000"/>
              </a:lnSpc>
              <a:defRPr/>
            </a:pPr>
            <a:r>
              <a:rPr lang="de-DE" sz="2000" dirty="0">
                <a:cs typeface="Times New Roman"/>
              </a:rPr>
              <a:t>Aufgrund der Leistungen Q1 bis Q3 wird die </a:t>
            </a:r>
            <a:r>
              <a:rPr lang="de-DE" sz="2000" b="1" dirty="0">
                <a:cs typeface="Times New Roman"/>
              </a:rPr>
              <a:t>vorläufige</a:t>
            </a:r>
            <a:r>
              <a:rPr lang="de-DE" sz="2000" dirty="0">
                <a:cs typeface="Times New Roman"/>
              </a:rPr>
              <a:t> Zulassung zum Abitur ausgesprochen, wenn</a:t>
            </a:r>
          </a:p>
          <a:p>
            <a:pPr lvl="1" indent="-237490">
              <a:lnSpc>
                <a:spcPct val="90000"/>
              </a:lnSpc>
              <a:defRPr/>
            </a:pPr>
            <a:r>
              <a:rPr lang="de-DE" sz="1800" dirty="0">
                <a:cs typeface="Times New Roman"/>
              </a:rPr>
              <a:t>in mindestens 6 der 8 LKs mindestens 5 P. erreicht, </a:t>
            </a:r>
            <a:endParaRPr lang="de-DE" sz="1800" dirty="0">
              <a:cs typeface="Times New Roman" pitchFamily="18" charset="0"/>
            </a:endParaRPr>
          </a:p>
          <a:p>
            <a:pPr lvl="1" indent="-237490">
              <a:lnSpc>
                <a:spcPct val="90000"/>
              </a:lnSpc>
              <a:defRPr/>
            </a:pPr>
            <a:r>
              <a:rPr lang="de-DE" sz="1800" dirty="0">
                <a:cs typeface="Times New Roman"/>
              </a:rPr>
              <a:t>in mindestens 18 der 24 einzubringenden GKs mindestens 5 P. erreicht werden können und</a:t>
            </a:r>
          </a:p>
          <a:p>
            <a:pPr lvl="1" indent="-237490">
              <a:lnSpc>
                <a:spcPct val="90000"/>
              </a:lnSpc>
              <a:defRPr/>
            </a:pPr>
            <a:r>
              <a:rPr lang="de-DE" sz="1800" dirty="0">
                <a:cs typeface="Times New Roman"/>
              </a:rPr>
              <a:t>Insgesamt nicht mehr als 6 Minderleistungen (GKs + LKs) eingebracht werden.</a:t>
            </a:r>
          </a:p>
          <a:p>
            <a:pPr indent="-283210">
              <a:lnSpc>
                <a:spcPct val="90000"/>
              </a:lnSpc>
              <a:defRPr/>
            </a:pPr>
            <a:r>
              <a:rPr lang="de-DE" sz="2000" dirty="0">
                <a:cs typeface="Times New Roman"/>
              </a:rPr>
              <a:t>Information zur Präsentationsprüfung: 23.02.2026, 13:45 – 15:15 Uhr.</a:t>
            </a:r>
          </a:p>
          <a:p>
            <a:pPr indent="-283210">
              <a:lnSpc>
                <a:spcPct val="90000"/>
              </a:lnSpc>
              <a:defRPr/>
            </a:pPr>
            <a:r>
              <a:rPr lang="de-DE" sz="2000" dirty="0">
                <a:cs typeface="Times New Roman"/>
              </a:rPr>
              <a:t>Schriftliche Prüfungen: 15.04. bis 08.05.2025 (Haupttermin).</a:t>
            </a:r>
          </a:p>
          <a:p>
            <a:pPr indent="-283210">
              <a:lnSpc>
                <a:spcPct val="90000"/>
              </a:lnSpc>
              <a:defRPr/>
            </a:pPr>
            <a:r>
              <a:rPr lang="de-DE" sz="2000" dirty="0">
                <a:cs typeface="Times New Roman"/>
              </a:rPr>
              <a:t>Zulassung zu den schriftlichen Prüfungen nach Ende der Kursphase in Q4 (24.03.), wenn …</a:t>
            </a:r>
          </a:p>
          <a:p>
            <a:pPr lvl="1" indent="-237490">
              <a:lnSpc>
                <a:spcPct val="90000"/>
              </a:lnSpc>
              <a:defRPr/>
            </a:pPr>
            <a:r>
              <a:rPr lang="de-DE" sz="1800" dirty="0">
                <a:cs typeface="Times New Roman" pitchFamily="18" charset="0"/>
              </a:rPr>
              <a:t>in mindestens 18 der 24 einzubringenden GKs</a:t>
            </a:r>
            <a:br>
              <a:rPr lang="de-DE" sz="1800" dirty="0">
                <a:cs typeface="Times New Roman" pitchFamily="18" charset="0"/>
              </a:rPr>
            </a:br>
            <a:r>
              <a:rPr lang="de-DE" sz="1800" dirty="0">
                <a:cs typeface="Times New Roman" pitchFamily="18" charset="0"/>
              </a:rPr>
              <a:t>und 6 der 8 LKs je mindestens 5 P. erreicht wurden </a:t>
            </a:r>
            <a:br>
              <a:rPr lang="de-DE" sz="1800" dirty="0">
                <a:cs typeface="Times New Roman" pitchFamily="18" charset="0"/>
              </a:rPr>
            </a:br>
            <a:r>
              <a:rPr lang="de-DE" sz="1800" dirty="0">
                <a:cs typeface="Times New Roman" pitchFamily="18" charset="0"/>
              </a:rPr>
              <a:t>und insgesamt (</a:t>
            </a:r>
            <a:r>
              <a:rPr lang="de-DE" sz="1800" dirty="0" err="1">
                <a:cs typeface="Times New Roman" pitchFamily="18" charset="0"/>
              </a:rPr>
              <a:t>LKs+GKs</a:t>
            </a:r>
            <a:r>
              <a:rPr lang="de-DE" sz="1800" dirty="0">
                <a:cs typeface="Times New Roman" pitchFamily="18" charset="0"/>
              </a:rPr>
              <a:t>) nicht mehr als 6 Minderleistungen eingebracht werden.</a:t>
            </a:r>
          </a:p>
          <a:p>
            <a:pPr lvl="1" indent="-237490" eaLnBrk="1" hangingPunct="1">
              <a:lnSpc>
                <a:spcPct val="90000"/>
              </a:lnSpc>
              <a:defRPr/>
            </a:pPr>
            <a:r>
              <a:rPr lang="de-DE" sz="1800" dirty="0">
                <a:cs typeface="Times New Roman" pitchFamily="18" charset="0"/>
              </a:rPr>
              <a:t>Kein verbindlicher Kurs darf mit 0 Punkten abgeschlossen werden und </a:t>
            </a:r>
          </a:p>
        </p:txBody>
      </p:sp>
      <p:pic>
        <p:nvPicPr>
          <p:cNvPr id="5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5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5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5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5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5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5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51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51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51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51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autoUpdateAnimBg="0"/>
      <p:bldP spid="45134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>
                <a:cs typeface="Times New Roman" pitchFamily="18" charset="0"/>
              </a:rPr>
              <a:t>Meldung der Grundkurse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idx="1"/>
          </p:nvPr>
        </p:nvSpPr>
        <p:spPr>
          <a:xfrm>
            <a:off x="1435608" y="1200150"/>
            <a:ext cx="7251192" cy="3257550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kumimoji="1" lang="de-DE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Ende der Kursphase</a:t>
            </a:r>
            <a:r>
              <a:rPr kumimoji="1" lang="de-DE" dirty="0"/>
              <a:t> (27.03.2026)</a:t>
            </a:r>
            <a:r>
              <a:rPr lang="de-DE" dirty="0"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de-DE" dirty="0">
                <a:cs typeface="Times New Roman" pitchFamily="18" charset="0"/>
              </a:rPr>
              <a:t>Die Tutorinnen / Tutoren verteilen das Halbjahreszeugnis (</a:t>
            </a:r>
            <a:r>
              <a:rPr kumimoji="1" lang="de-DE" dirty="0"/>
              <a:t>27.03.2026</a:t>
            </a:r>
            <a:r>
              <a:rPr lang="de-DE" dirty="0">
                <a:cs typeface="Times New Roman" pitchFamily="18" charset="0"/>
              </a:rPr>
              <a:t>, 3. Stunde)</a:t>
            </a:r>
          </a:p>
          <a:p>
            <a:pPr>
              <a:defRPr/>
            </a:pPr>
            <a:r>
              <a:rPr lang="de-DE" dirty="0">
                <a:cs typeface="Times New Roman" pitchFamily="18" charset="0"/>
              </a:rPr>
              <a:t>Ausgabe des Grundkursmeldebogens:</a:t>
            </a:r>
          </a:p>
          <a:p>
            <a:pPr lvl="1">
              <a:defRPr/>
            </a:pPr>
            <a:r>
              <a:rPr lang="de-DE" dirty="0">
                <a:cs typeface="Times New Roman" pitchFamily="18" charset="0"/>
              </a:rPr>
              <a:t>Hinweise, welche Leistungen in der Prüfungsphase mindestens erbracht werden müssen.</a:t>
            </a:r>
          </a:p>
          <a:p>
            <a:pPr lvl="1">
              <a:defRPr/>
            </a:pPr>
            <a:r>
              <a:rPr lang="de-DE" dirty="0">
                <a:cs typeface="Times New Roman" pitchFamily="18" charset="0"/>
              </a:rPr>
              <a:t>einen Vorschlag, welche Grundkurse eingebracht werden sollten (zu 95% optimiert)</a:t>
            </a:r>
          </a:p>
          <a:p>
            <a:pPr>
              <a:buFont typeface="Wingdings" pitchFamily="2" charset="2"/>
              <a:buNone/>
              <a:defRPr/>
            </a:pPr>
            <a:r>
              <a:rPr lang="de-DE" dirty="0">
                <a:cs typeface="Times New Roman" pitchFamily="18" charset="0"/>
              </a:rPr>
              <a:t>	Der Grundkursmeldebogen muss spätestens am 13.04.2026, 12:55 Uhr, unterschrieben abgegeben werden.</a:t>
            </a:r>
          </a:p>
        </p:txBody>
      </p:sp>
      <p:pic>
        <p:nvPicPr>
          <p:cNvPr id="5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 autoUpdateAnimBg="0"/>
      <p:bldP spid="47108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17725" y="342900"/>
            <a:ext cx="6867525" cy="45601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de-DE" altLang="de-DE" sz="3200" dirty="0">
                <a:cs typeface="Times New Roman" pitchFamily="18" charset="0"/>
              </a:rPr>
              <a:t>Zusätzliche mündliche Prüfungen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idx="1"/>
          </p:nvPr>
        </p:nvSpPr>
        <p:spPr>
          <a:xfrm>
            <a:off x="1371600" y="1200150"/>
            <a:ext cx="7543800" cy="3543300"/>
          </a:xfrm>
        </p:spPr>
        <p:txBody>
          <a:bodyPr lIns="91440" tIns="45720" rIns="91440" bIns="45720" anchor="t">
            <a:normAutofit fontScale="70000" lnSpcReduction="20000"/>
          </a:bodyPr>
          <a:lstStyle/>
          <a:p>
            <a:pPr marL="0" inden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kumimoji="1" lang="de-DE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3. Sitzung des Prüfungsausschusses</a:t>
            </a:r>
            <a:r>
              <a:rPr kumimoji="1" lang="de-DE" dirty="0"/>
              <a:t> (</a:t>
            </a:r>
            <a:r>
              <a:rPr lang="de-DE" dirty="0"/>
              <a:t>28.05.2026</a:t>
            </a:r>
            <a:r>
              <a:rPr kumimoji="1" lang="de-DE" dirty="0"/>
              <a:t>)</a:t>
            </a:r>
            <a:r>
              <a:rPr lang="de-DE" dirty="0">
                <a:cs typeface="Times New Roman" pitchFamily="18" charset="0"/>
              </a:rPr>
              <a:t>: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de-DE" dirty="0">
                <a:cs typeface="Times New Roman" pitchFamily="18" charset="0"/>
              </a:rPr>
              <a:t>Auf der Grundlage der schriftlichen Prüfungsergebnisse wird festgestellt, wer...</a:t>
            </a:r>
          </a:p>
          <a:p>
            <a:pPr marL="0" indent="0">
              <a:lnSpc>
                <a:spcPct val="90000"/>
              </a:lnSpc>
              <a:defRPr/>
            </a:pPr>
            <a:r>
              <a:rPr lang="de-DE" dirty="0">
                <a:cs typeface="Times New Roman" pitchFamily="18" charset="0"/>
              </a:rPr>
              <a:t>eine </a:t>
            </a:r>
            <a:r>
              <a:rPr lang="de-DE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zusätzliche mündliche Prüfung</a:t>
            </a:r>
            <a:r>
              <a:rPr lang="de-DE" dirty="0">
                <a:cs typeface="Times New Roman" pitchFamily="18" charset="0"/>
              </a:rPr>
              <a:t> machen muss.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kumimoji="1" lang="de-DE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kumimoji="1" lang="de-DE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Abiturientenberatung</a:t>
            </a:r>
            <a:r>
              <a:rPr kumimoji="1" lang="de-DE" dirty="0"/>
              <a:t> (</a:t>
            </a:r>
            <a:r>
              <a:rPr lang="de-DE" dirty="0"/>
              <a:t>28.05.2026</a:t>
            </a:r>
            <a:r>
              <a:rPr kumimoji="1" lang="de-DE" dirty="0"/>
              <a:t>, ab 15:30 Uhr)</a:t>
            </a:r>
            <a:r>
              <a:rPr lang="de-DE" dirty="0">
                <a:cs typeface="Times New Roman"/>
              </a:rPr>
              <a:t>:</a:t>
            </a:r>
          </a:p>
          <a:p>
            <a:pPr marL="0" indent="0">
              <a:lnSpc>
                <a:spcPct val="90000"/>
              </a:lnSpc>
              <a:defRPr/>
            </a:pPr>
            <a:r>
              <a:rPr lang="de-DE" dirty="0">
                <a:cs typeface="Times New Roman" pitchFamily="18" charset="0"/>
              </a:rPr>
              <a:t>Bekanntgabe der schriftlichen Ergebnisse (Schulportal);</a:t>
            </a:r>
          </a:p>
          <a:p>
            <a:pPr marL="0" indent="0">
              <a:lnSpc>
                <a:spcPct val="90000"/>
              </a:lnSpc>
              <a:defRPr/>
            </a:pPr>
            <a:r>
              <a:rPr lang="de-DE" dirty="0">
                <a:cs typeface="Times New Roman" pitchFamily="18" charset="0"/>
              </a:rPr>
              <a:t>Beratung wegen zusätzlicher mündlicher Prüfungen (digital).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de-DE" dirty="0"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de-DE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Meldung zusätzlicher mündlicher Prüfungen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de-DE" dirty="0">
                <a:cs typeface="Times New Roman" pitchFamily="18" charset="0"/>
              </a:rPr>
              <a:t>(bis </a:t>
            </a:r>
            <a:r>
              <a:rPr lang="de-DE" dirty="0"/>
              <a:t>29.05.2026</a:t>
            </a:r>
            <a:r>
              <a:rPr lang="de-DE" dirty="0">
                <a:cs typeface="Times New Roman" pitchFamily="18" charset="0"/>
              </a:rPr>
              <a:t>, 10:20 Uhr!)</a:t>
            </a:r>
          </a:p>
          <a:p>
            <a:pPr marL="0" indent="0">
              <a:lnSpc>
                <a:spcPct val="90000"/>
              </a:lnSpc>
              <a:defRPr/>
            </a:pPr>
            <a:r>
              <a:rPr lang="de-DE" dirty="0">
                <a:cs typeface="Times New Roman" pitchFamily="18" charset="0"/>
              </a:rPr>
              <a:t>in der Regel höchstens in einem Fach! (§34.2)</a:t>
            </a:r>
          </a:p>
        </p:txBody>
      </p:sp>
      <p:pic>
        <p:nvPicPr>
          <p:cNvPr id="5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9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91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1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91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1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91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1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utoUpdateAnimBg="0"/>
      <p:bldP spid="49156" grpId="0" build="p" bldLvl="2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17725" y="342900"/>
            <a:ext cx="6867525" cy="456010"/>
          </a:xfrm>
          <a:noFill/>
        </p:spPr>
        <p:txBody>
          <a:bodyPr>
            <a:noAutofit/>
          </a:bodyPr>
          <a:lstStyle/>
          <a:p>
            <a:pPr eaLnBrk="1" hangingPunct="1"/>
            <a:r>
              <a:rPr lang="de-DE" altLang="de-DE" dirty="0">
                <a:cs typeface="Times New Roman" pitchFamily="18" charset="0"/>
              </a:rPr>
              <a:t>Mündliches Abitur - Termine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idx="1"/>
          </p:nvPr>
        </p:nvSpPr>
        <p:spPr>
          <a:xfrm>
            <a:off x="1286466" y="971550"/>
            <a:ext cx="7705134" cy="3257550"/>
          </a:xfrm>
        </p:spPr>
        <p:txBody>
          <a:bodyPr lIns="91440" tIns="45720" rIns="91440" bIns="45720" anchor="t">
            <a:noAutofit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de-DE" sz="18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/>
              </a:rPr>
              <a:t>Abgabe der Dokumentation für Präsentationsprüfungen </a:t>
            </a:r>
            <a:r>
              <a:rPr lang="de-DE" sz="1800" dirty="0">
                <a:cs typeface="Times New Roman"/>
              </a:rPr>
              <a:t>(30.04.2026, 12:55 Uhr)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de-DE" sz="18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Aushang der Prüfungsplans für Präsentationsprüfungen </a:t>
            </a:r>
            <a:r>
              <a:rPr lang="de-DE" sz="1800" dirty="0">
                <a:cs typeface="Times New Roman" pitchFamily="18" charset="0"/>
              </a:rPr>
              <a:t>(06.05.2026)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de-DE" sz="18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/>
              </a:rPr>
              <a:t>Fachpraktische Prüfungen (ab </a:t>
            </a:r>
            <a:r>
              <a:rPr lang="de-DE" sz="1800" dirty="0">
                <a:cs typeface="Times New Roman"/>
              </a:rPr>
              <a:t>11.05.2026</a:t>
            </a:r>
            <a:r>
              <a:rPr lang="de-DE" sz="18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/>
              </a:rPr>
              <a:t>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de-DE" sz="18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/>
              </a:rPr>
              <a:t>Präsentationsprüfungen </a:t>
            </a:r>
            <a:r>
              <a:rPr lang="de-DE" sz="1800" dirty="0">
                <a:cs typeface="Times New Roman"/>
              </a:rPr>
              <a:t>(ab 11.05.2026)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de-DE" sz="18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Aushang des Prüfungsplans </a:t>
            </a:r>
            <a:r>
              <a:rPr lang="de-DE" sz="1800" dirty="0">
                <a:cs typeface="Times New Roman" pitchFamily="18" charset="0"/>
              </a:rPr>
              <a:t>(01.06.2026)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de-DE" sz="18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/>
              </a:rPr>
              <a:t>Mündliche Abiturprüfung </a:t>
            </a:r>
            <a:r>
              <a:rPr lang="de-DE" sz="1800" dirty="0">
                <a:cs typeface="Times New Roman"/>
              </a:rPr>
              <a:t>(ab 08.06.2026)</a:t>
            </a:r>
          </a:p>
        </p:txBody>
      </p:sp>
      <p:pic>
        <p:nvPicPr>
          <p:cNvPr id="16389" name="Picture 7" descr="C:\Dokumente und Einstellungen\Ruppert\Desktop\17112010(001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" t="5000" b="10001"/>
          <a:stretch>
            <a:fillRect/>
          </a:stretch>
        </p:blipFill>
        <p:spPr bwMode="auto">
          <a:xfrm>
            <a:off x="1286465" y="3036833"/>
            <a:ext cx="3474946" cy="1748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6485021" y="3369751"/>
            <a:ext cx="2278829" cy="461665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de-DE" dirty="0"/>
              <a:t>Aushänge Abitur</a:t>
            </a:r>
          </a:p>
        </p:txBody>
      </p:sp>
      <p:cxnSp>
        <p:nvCxnSpPr>
          <p:cNvPr id="4" name="Gewinkelte Verbindung 3"/>
          <p:cNvCxnSpPr>
            <a:cxnSpLocks/>
            <a:endCxn id="16389" idx="3"/>
          </p:cNvCxnSpPr>
          <p:nvPr/>
        </p:nvCxnSpPr>
        <p:spPr>
          <a:xfrm rot="10800000" flipV="1">
            <a:off x="4761412" y="3849463"/>
            <a:ext cx="2259019" cy="61822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7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7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autoUpdateAnimBg="0"/>
      <p:bldP spid="57348" grpId="0" build="p" bldLvl="2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cs typeface="Times New Roman" pitchFamily="18" charset="0"/>
              </a:rPr>
              <a:t>Gesamtqualifikation 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de-DE" sz="2800">
                <a:effectLst>
                  <a:outerShdw blurRad="38100" dist="38100" dir="2700000" algn="tl">
                    <a:srgbClr val="FFFFFF"/>
                  </a:outerShdw>
                </a:effectLst>
                <a:cs typeface="Times New Roman" charset="0"/>
              </a:rPr>
              <a:t>1.	Leistungskursbereich</a:t>
            </a:r>
          </a:p>
          <a:p>
            <a:pPr eaLnBrk="1" hangingPunct="1">
              <a:defRPr/>
            </a:pPr>
            <a:r>
              <a:rPr lang="de-DE" sz="2800">
                <a:effectLst>
                  <a:outerShdw blurRad="38100" dist="38100" dir="2700000" algn="tl">
                    <a:srgbClr val="FFFFFF"/>
                  </a:outerShdw>
                </a:effectLst>
                <a:cs typeface="Times New Roman" charset="0"/>
              </a:rPr>
              <a:t>2.	Grundkursbereich</a:t>
            </a:r>
          </a:p>
          <a:p>
            <a:pPr eaLnBrk="1" hangingPunct="1">
              <a:defRPr/>
            </a:pPr>
            <a:r>
              <a:rPr lang="de-DE" sz="2800">
                <a:effectLst>
                  <a:outerShdw blurRad="38100" dist="38100" dir="2700000" algn="tl">
                    <a:srgbClr val="FFFFFF"/>
                  </a:outerShdw>
                </a:effectLst>
                <a:cs typeface="Times New Roman" charset="0"/>
              </a:rPr>
              <a:t>3.	Abiturbereich</a:t>
            </a:r>
            <a:endParaRPr lang="de-DE" sz="280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utoUpdateAnimBg="0"/>
      <p:bldP spid="11270" grpId="0" build="p" autoUpdateAnimBg="0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cs typeface="Times New Roman" pitchFamily="18" charset="0"/>
              </a:rPr>
              <a:t>Leistungskursbereich</a:t>
            </a:r>
            <a:r>
              <a:rPr lang="de-DE" altLang="de-DE"/>
              <a:t> 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idx="1"/>
          </p:nvPr>
        </p:nvSpPr>
        <p:spPr>
          <a:xfrm>
            <a:off x="1355834" y="1371600"/>
            <a:ext cx="7172216" cy="3113485"/>
          </a:xfrm>
        </p:spPr>
        <p:txBody>
          <a:bodyPr>
            <a:normAutofit fontScale="77500" lnSpcReduction="20000"/>
          </a:bodyPr>
          <a:lstStyle/>
          <a:p>
            <a:pPr marL="457200" indent="-457200" eaLnBrk="1" hangingPunct="1">
              <a:buClr>
                <a:schemeClr val="tx1"/>
              </a:buClr>
              <a:buSzTx/>
              <a:buFont typeface="Wingdings" pitchFamily="2" charset="2"/>
              <a:buNone/>
            </a:pPr>
            <a:endParaRPr lang="de-DE" altLang="de-DE" dirty="0">
              <a:cs typeface="Times New Roman" pitchFamily="18" charset="0"/>
            </a:endParaRPr>
          </a:p>
          <a:p>
            <a:pPr marL="457200" indent="-457200" eaLnBrk="1" hangingPunct="1"/>
            <a:r>
              <a:rPr lang="de-DE" altLang="de-DE" dirty="0">
                <a:cs typeface="Times New Roman" pitchFamily="18" charset="0"/>
              </a:rPr>
              <a:t>Die Ergebnisse aus den jeweils 4 Leistungskursen der beiden Leistungsfächer in Q1 bis Q4 in zweifacher Wertung, wobei in 6 der 8 LK mindestens 5 Punkte erreicht sein müssen.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de-DE" altLang="de-DE" dirty="0">
              <a:cs typeface="Times New Roman" pitchFamily="18" charset="0"/>
            </a:endParaRPr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de-DE" altLang="de-DE" dirty="0">
                <a:cs typeface="Times New Roman" pitchFamily="18" charset="0"/>
              </a:rPr>
              <a:t>	Insgesamt müssen in diesem Bereich </a:t>
            </a:r>
            <a:r>
              <a:rPr lang="de-DE" altLang="de-DE" b="1" dirty="0">
                <a:cs typeface="Times New Roman" pitchFamily="18" charset="0"/>
              </a:rPr>
              <a:t>mindestens</a:t>
            </a:r>
            <a:r>
              <a:rPr lang="de-DE" altLang="de-DE" dirty="0">
                <a:cs typeface="Times New Roman" pitchFamily="18" charset="0"/>
              </a:rPr>
              <a:t> </a:t>
            </a:r>
            <a:r>
              <a:rPr lang="de-DE" altLang="de-DE" b="1" dirty="0">
                <a:cs typeface="Times New Roman" pitchFamily="18" charset="0"/>
              </a:rPr>
              <a:t>80 Punkte</a:t>
            </a:r>
            <a:r>
              <a:rPr lang="de-DE" altLang="de-DE" dirty="0">
                <a:cs typeface="Times New Roman" pitchFamily="18" charset="0"/>
              </a:rPr>
              <a:t> erreicht werden.</a:t>
            </a:r>
          </a:p>
        </p:txBody>
      </p:sp>
      <p:pic>
        <p:nvPicPr>
          <p:cNvPr id="5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utoUpdateAnimBg="0"/>
      <p:bldP spid="12294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cs typeface="Times New Roman" pitchFamily="18" charset="0"/>
              </a:rPr>
              <a:t>Grundkursbereich</a:t>
            </a:r>
            <a:r>
              <a:rPr lang="de-DE" altLang="de-DE"/>
              <a:t> 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idx="1"/>
          </p:nvPr>
        </p:nvSpPr>
        <p:spPr>
          <a:xfrm>
            <a:off x="1242323" y="1135116"/>
            <a:ext cx="7742927" cy="3607151"/>
          </a:xfrm>
        </p:spPr>
        <p:txBody>
          <a:bodyPr>
            <a:normAutofit fontScale="92500" lnSpcReduction="20000"/>
          </a:bodyPr>
          <a:lstStyle/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de-DE" altLang="de-DE" sz="2000" dirty="0">
                <a:cs typeface="Times New Roman" pitchFamily="18" charset="0"/>
              </a:rPr>
              <a:t>	Die Ergebnisse von 24 Grundkursen, die die Schülerin/der Schüler in vier Halbjahren einschließlich des Prüfungshalbjahres besucht hat, wobei in 18 der 24 Grundkurse mindestens 5 Punkte erreicht sein müssen.</a:t>
            </a:r>
            <a:r>
              <a:rPr lang="de-DE" altLang="de-DE" sz="2000" dirty="0"/>
              <a:t> 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lphaLcParenR"/>
            </a:pPr>
            <a:r>
              <a:rPr lang="de-DE" altLang="de-DE" sz="2000" dirty="0">
                <a:cs typeface="Times New Roman" pitchFamily="18" charset="0"/>
              </a:rPr>
              <a:t>Kurse, die eingebracht werden müssen:</a:t>
            </a:r>
            <a:r>
              <a:rPr lang="de-DE" altLang="de-DE" sz="2000" dirty="0"/>
              <a:t> </a:t>
            </a:r>
          </a:p>
          <a:p>
            <a:pPr marL="838200" lvl="1" indent="-3810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de-DE" altLang="de-DE" sz="1800" dirty="0">
                <a:cs typeface="Times New Roman" pitchFamily="18" charset="0"/>
              </a:rPr>
              <a:t>aus dem AF 1 und dem AF III alle Pflichtkurse, sofern diese nicht durch Leistungskurse abgedeckt sind;</a:t>
            </a:r>
            <a:r>
              <a:rPr lang="de-DE" altLang="de-DE" sz="1800" dirty="0"/>
              <a:t> </a:t>
            </a:r>
            <a:r>
              <a:rPr lang="de-DE" altLang="de-DE" sz="1800" dirty="0">
                <a:solidFill>
                  <a:srgbClr val="CC0000"/>
                </a:solidFill>
              </a:rPr>
              <a:t>FS ab E1</a:t>
            </a:r>
            <a:r>
              <a:rPr lang="de-DE" altLang="de-DE" sz="1800" dirty="0"/>
              <a:t>: die Kurse aus Q3/4;</a:t>
            </a:r>
          </a:p>
          <a:p>
            <a:pPr marL="838200" lvl="1" indent="-3810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de-DE" altLang="de-DE" sz="1800" dirty="0">
                <a:cs typeface="Times New Roman" pitchFamily="18" charset="0"/>
              </a:rPr>
              <a:t>aus dem AF II mindestens 6 Kurse, darunter 2 Kurse in </a:t>
            </a:r>
            <a:r>
              <a:rPr lang="de-DE" altLang="de-DE" sz="1800" dirty="0" err="1">
                <a:cs typeface="Times New Roman" pitchFamily="18" charset="0"/>
              </a:rPr>
              <a:t>PoWi</a:t>
            </a:r>
            <a:r>
              <a:rPr lang="de-DE" altLang="de-DE" sz="1800" dirty="0">
                <a:cs typeface="Times New Roman" pitchFamily="18" charset="0"/>
              </a:rPr>
              <a:t> und Geschichte (hier die aus Q3/4), sofern nicht durch LKs abgedeckt;</a:t>
            </a:r>
            <a:endParaRPr lang="de-DE" altLang="de-DE" sz="1800" dirty="0"/>
          </a:p>
          <a:p>
            <a:pPr marL="838200" lvl="1" indent="-3810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de-DE" altLang="de-DE" sz="1800" dirty="0">
                <a:cs typeface="Times New Roman" pitchFamily="18" charset="0"/>
              </a:rPr>
              <a:t>aus dem 3., 4. und 5. Prüfungsfach jeweils alle 4 Kurse;</a:t>
            </a:r>
          </a:p>
          <a:p>
            <a:pPr marL="838200" lvl="1" indent="-3810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de-DE" altLang="de-DE" sz="1800" dirty="0"/>
              <a:t>aus der 2. Naturwissenschaft oder der 2. Fremdsprache 2 Kurse. 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lphaLcParenR"/>
            </a:pPr>
            <a:r>
              <a:rPr lang="de-DE" altLang="de-DE" sz="2000" dirty="0">
                <a:cs typeface="Times New Roman" pitchFamily="18" charset="0"/>
              </a:rPr>
              <a:t>Kurse, die eingebracht werden können:</a:t>
            </a:r>
            <a:r>
              <a:rPr lang="de-DE" altLang="de-DE" sz="2000" dirty="0"/>
              <a:t> </a:t>
            </a:r>
          </a:p>
          <a:p>
            <a:pPr marL="838200" lvl="1" indent="-3810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de-DE" altLang="de-DE" sz="1800" dirty="0">
                <a:cs typeface="Times New Roman" pitchFamily="18" charset="0"/>
              </a:rPr>
              <a:t>	alle anderen Grundkurse bis zur Gesamtzahl von 24 Grundkursen; </a:t>
            </a:r>
            <a:br>
              <a:rPr lang="de-DE" altLang="de-DE" sz="1800" dirty="0">
                <a:cs typeface="Times New Roman" pitchFamily="18" charset="0"/>
              </a:rPr>
            </a:br>
            <a:r>
              <a:rPr lang="de-DE" altLang="de-DE" sz="1800" dirty="0">
                <a:cs typeface="Times New Roman" pitchFamily="18" charset="0"/>
              </a:rPr>
              <a:t>maximal 3 Sportgrundkurse.</a:t>
            </a:r>
            <a:r>
              <a:rPr lang="de-DE" altLang="de-DE" sz="1800" dirty="0"/>
              <a:t> 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de-DE" altLang="de-DE" sz="2000" dirty="0">
                <a:cs typeface="Times New Roman" pitchFamily="18" charset="0"/>
              </a:rPr>
              <a:t>	Insgesamt müssen in diesem Bereich </a:t>
            </a:r>
            <a:r>
              <a:rPr lang="de-DE" altLang="de-DE" sz="2000" b="1" dirty="0">
                <a:cs typeface="Times New Roman" pitchFamily="18" charset="0"/>
              </a:rPr>
              <a:t>mindestens</a:t>
            </a:r>
            <a:r>
              <a:rPr lang="de-DE" altLang="de-DE" sz="2000" dirty="0">
                <a:cs typeface="Times New Roman" pitchFamily="18" charset="0"/>
              </a:rPr>
              <a:t> </a:t>
            </a:r>
            <a:r>
              <a:rPr lang="de-DE" altLang="de-DE" sz="2000" b="1" dirty="0">
                <a:cs typeface="Times New Roman" pitchFamily="18" charset="0"/>
              </a:rPr>
              <a:t>120 Punkte</a:t>
            </a:r>
            <a:r>
              <a:rPr lang="de-DE" altLang="de-DE" sz="2000" dirty="0">
                <a:cs typeface="Times New Roman" pitchFamily="18" charset="0"/>
              </a:rPr>
              <a:t> erreicht werden.</a:t>
            </a:r>
          </a:p>
        </p:txBody>
      </p:sp>
      <p:pic>
        <p:nvPicPr>
          <p:cNvPr id="5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3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3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3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3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3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3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utoUpdateAnimBg="0"/>
      <p:bldP spid="13318" grpId="0" build="p" bldLvl="2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cs typeface="Times New Roman" pitchFamily="18" charset="0"/>
              </a:rPr>
              <a:t>Abiturbereich</a:t>
            </a:r>
            <a:r>
              <a:rPr lang="de-DE" altLang="de-DE"/>
              <a:t> 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idx="1"/>
          </p:nvPr>
        </p:nvSpPr>
        <p:spPr>
          <a:xfrm>
            <a:off x="1273854" y="1142999"/>
            <a:ext cx="7711396" cy="3630799"/>
          </a:xfrm>
        </p:spPr>
        <p:txBody>
          <a:bodyPr>
            <a:normAutofit fontScale="92500" lnSpcReduction="10000"/>
          </a:bodyPr>
          <a:lstStyle/>
          <a:p>
            <a:pPr marL="457200" indent="-457200" eaLnBrk="1" hangingPunct="1">
              <a:defRPr/>
            </a:pPr>
            <a:r>
              <a:rPr lang="de-DE" sz="2500" dirty="0">
                <a:cs typeface="Times New Roman" pitchFamily="18" charset="0"/>
              </a:rPr>
              <a:t>Die Ergebnisse der 5 Abiturprüfungen in </a:t>
            </a:r>
            <a:r>
              <a:rPr lang="de-DE" sz="2500" b="1" dirty="0">
                <a:cs typeface="Times New Roman" pitchFamily="18" charset="0"/>
              </a:rPr>
              <a:t>vierfacher</a:t>
            </a:r>
            <a:r>
              <a:rPr lang="de-DE" sz="2500" dirty="0">
                <a:cs typeface="Times New Roman" pitchFamily="18" charset="0"/>
              </a:rPr>
              <a:t> Wertung.</a:t>
            </a:r>
          </a:p>
          <a:p>
            <a:pPr marL="457200" indent="-457200" eaLnBrk="1" hangingPunct="1">
              <a:defRPr/>
            </a:pPr>
            <a:r>
              <a:rPr lang="de-DE" sz="2500" dirty="0">
                <a:cs typeface="Times New Roman" pitchFamily="18" charset="0"/>
              </a:rPr>
              <a:t>Bei mündlicher Zusatzprüfung: </a:t>
            </a:r>
            <a:r>
              <a:rPr lang="de-DE" sz="2500" dirty="0">
                <a:latin typeface="Helvetica" pitchFamily="34" charset="0"/>
              </a:rPr>
              <a:t>P = (2s + m) x 4/3</a:t>
            </a:r>
            <a:endParaRPr lang="de-DE" sz="2500" dirty="0"/>
          </a:p>
          <a:p>
            <a:pPr marL="457200" indent="-457200" eaLnBrk="1" hangingPunct="1">
              <a:defRPr/>
            </a:pPr>
            <a:r>
              <a:rPr lang="de-DE" sz="2500" dirty="0">
                <a:cs typeface="Times New Roman" pitchFamily="18" charset="0"/>
              </a:rPr>
              <a:t>in drei Prüfungen, darunter einer Leistungsfachprüfung, müssen mindestens jeweils 5 Punkte erreicht werden.</a:t>
            </a:r>
            <a:br>
              <a:rPr lang="de-DE" sz="2500" dirty="0">
                <a:cs typeface="Times New Roman" pitchFamily="18" charset="0"/>
              </a:rPr>
            </a:br>
            <a:r>
              <a:rPr lang="de-DE" sz="2500" dirty="0">
                <a:cs typeface="Times New Roman" pitchFamily="18" charset="0"/>
              </a:rPr>
              <a:t>Keine Prüfung darf mit 0 Punkten abgeschlossen werden.</a:t>
            </a:r>
            <a:br>
              <a:rPr lang="de-DE" sz="2500" dirty="0">
                <a:cs typeface="Times New Roman" pitchFamily="18" charset="0"/>
              </a:rPr>
            </a:br>
            <a:endParaRPr lang="de-DE" sz="2500" dirty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55D5FF"/>
                  </a:outerShdw>
                </a:cont>
                <a:cont type="tree" name="">
                  <a:effect ref="fillLine"/>
                  <a:outerShdw dist="38100" dir="2700000" algn="tl">
                    <a:srgbClr val="005B7A"/>
                  </a:outerShdw>
                </a:cont>
                <a:effect ref="fillLine"/>
              </a:effectDag>
              <a:cs typeface="Times New Roman" pitchFamily="18" charset="0"/>
            </a:endParaRPr>
          </a:p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de-DE" dirty="0">
                <a:cs typeface="Times New Roman" pitchFamily="18" charset="0"/>
              </a:rPr>
              <a:t>	Insgesamt müssen in diesem Bereich </a:t>
            </a:r>
            <a:r>
              <a:rPr lang="de-DE" b="1" dirty="0">
                <a:cs typeface="Times New Roman" pitchFamily="18" charset="0"/>
              </a:rPr>
              <a:t>mindestens</a:t>
            </a:r>
            <a:r>
              <a:rPr lang="de-DE" dirty="0">
                <a:cs typeface="Times New Roman" pitchFamily="18" charset="0"/>
              </a:rPr>
              <a:t> </a:t>
            </a:r>
            <a:r>
              <a:rPr lang="de-DE" b="1" dirty="0">
                <a:cs typeface="Times New Roman" pitchFamily="18" charset="0"/>
              </a:rPr>
              <a:t>100 Punkte</a:t>
            </a:r>
            <a:r>
              <a:rPr lang="de-DE" dirty="0">
                <a:cs typeface="Times New Roman" pitchFamily="18" charset="0"/>
              </a:rPr>
              <a:t> erreicht werden.</a:t>
            </a:r>
          </a:p>
        </p:txBody>
      </p:sp>
      <p:pic>
        <p:nvPicPr>
          <p:cNvPr id="5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utoUpdateAnimBg="0"/>
      <p:bldP spid="14342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cs typeface="Times New Roman" pitchFamily="18" charset="0"/>
              </a:rPr>
              <a:t>Informationen im Netz</a:t>
            </a:r>
            <a:r>
              <a:rPr lang="de-DE" altLang="de-DE"/>
              <a:t>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1273854" y="1128811"/>
            <a:ext cx="7711396" cy="3733275"/>
          </a:xfrm>
        </p:spPr>
        <p:txBody>
          <a:bodyPr>
            <a:noAutofit/>
          </a:bodyPr>
          <a:lstStyle/>
          <a:p>
            <a:pPr marL="271463" indent="-271463" eaLnBrk="1" hangingPunct="1">
              <a:spcBef>
                <a:spcPts val="300"/>
              </a:spcBef>
            </a:pPr>
            <a:r>
              <a:rPr lang="de-DE" altLang="de-DE" sz="1400" dirty="0">
                <a:cs typeface="Times New Roman" pitchFamily="18" charset="0"/>
              </a:rPr>
              <a:t>Den Gesetzestext der gültigen Verordnung (Achtung: bezüglich der Einbringungs- und Belegverpflichtung gilt die bis zum 31.07.2025 gültige Fassung!):</a:t>
            </a:r>
            <a:br>
              <a:rPr lang="de-DE" altLang="de-DE" sz="1400" dirty="0">
                <a:cs typeface="Times New Roman" pitchFamily="18" charset="0"/>
              </a:rPr>
            </a:br>
            <a:r>
              <a:rPr lang="de-DE" altLang="de-DE" sz="1400" dirty="0">
                <a:cs typeface="Times New Roman" pitchFamily="18" charset="0"/>
                <a:hlinkClick r:id="rId3"/>
              </a:rPr>
              <a:t>OAVO auf der Site des HKM</a:t>
            </a:r>
            <a:r>
              <a:rPr lang="de-DE" altLang="de-DE" sz="1400" dirty="0">
                <a:cs typeface="Times New Roman" pitchFamily="18" charset="0"/>
              </a:rPr>
              <a:t> </a:t>
            </a:r>
          </a:p>
          <a:p>
            <a:pPr marL="271463" indent="-271463">
              <a:spcBef>
                <a:spcPts val="300"/>
              </a:spcBef>
            </a:pPr>
            <a:r>
              <a:rPr lang="de-DE" altLang="de-DE" sz="1400" dirty="0">
                <a:cs typeface="Times New Roman" pitchFamily="18" charset="0"/>
              </a:rPr>
              <a:t>Abiturerlasse:</a:t>
            </a:r>
            <a:br>
              <a:rPr lang="de-DE" altLang="de-DE" sz="1200" dirty="0">
                <a:cs typeface="Times New Roman" pitchFamily="18" charset="0"/>
              </a:rPr>
            </a:br>
            <a:r>
              <a:rPr lang="de-DE" altLang="de-DE" sz="1200" dirty="0">
                <a:cs typeface="Times New Roman" pitchFamily="18" charset="0"/>
                <a:hlinkClick r:id="rId4"/>
              </a:rPr>
              <a:t>https://kultus.hessen.de/sites/kultus.hessen.de/files/2024-06/la26-abiturerlass.pdf</a:t>
            </a:r>
            <a:r>
              <a:rPr lang="de-DE" altLang="de-DE" sz="1200" dirty="0">
                <a:cs typeface="Times New Roman" pitchFamily="18" charset="0"/>
              </a:rPr>
              <a:t> </a:t>
            </a:r>
            <a:br>
              <a:rPr lang="de-DE" altLang="de-DE" sz="1200" dirty="0">
                <a:cs typeface="Times New Roman" pitchFamily="18" charset="0"/>
              </a:rPr>
            </a:br>
            <a:r>
              <a:rPr lang="de-DE" altLang="de-DE" sz="1200" dirty="0">
                <a:cs typeface="Times New Roman" pitchFamily="18" charset="0"/>
                <a:hlinkClick r:id="rId5"/>
              </a:rPr>
              <a:t>https://kultus.hessen.de/sites/kultus.hessen.de/files/2025-06/la26-durchfuehrungsbestimmungen.pdf</a:t>
            </a:r>
            <a:r>
              <a:rPr lang="de-DE" altLang="de-DE" sz="1200" dirty="0">
                <a:cs typeface="Times New Roman" pitchFamily="18" charset="0"/>
              </a:rPr>
              <a:t> </a:t>
            </a:r>
          </a:p>
          <a:p>
            <a:pPr marL="271463" indent="-271463">
              <a:spcBef>
                <a:spcPts val="300"/>
              </a:spcBef>
            </a:pPr>
            <a:r>
              <a:rPr lang="de-DE" altLang="de-DE" sz="1400" dirty="0">
                <a:cs typeface="Times New Roman" pitchFamily="18" charset="0"/>
              </a:rPr>
              <a:t>Operatoren:</a:t>
            </a:r>
            <a:br>
              <a:rPr lang="de-DE" altLang="de-DE" sz="1400" dirty="0">
                <a:cs typeface="Times New Roman" pitchFamily="18" charset="0"/>
              </a:rPr>
            </a:br>
            <a:r>
              <a:rPr lang="de-DE" altLang="de-DE" sz="1400" dirty="0">
                <a:cs typeface="Times New Roman" pitchFamily="18" charset="0"/>
                <a:hlinkClick r:id="rId6"/>
              </a:rPr>
              <a:t>https://kultusministerium.hessen.de/Schulsystem/Schulformen-und-Bildungsgaenge/Gymnasium/Landesabitur/Operatoren-allgemeinbildende-Faecher</a:t>
            </a:r>
            <a:r>
              <a:rPr lang="de-DE" altLang="de-DE" sz="1400" dirty="0">
                <a:cs typeface="Times New Roman" pitchFamily="18" charset="0"/>
              </a:rPr>
              <a:t>  </a:t>
            </a:r>
          </a:p>
          <a:p>
            <a:pPr marL="271463" indent="-271463">
              <a:spcBef>
                <a:spcPts val="300"/>
              </a:spcBef>
            </a:pPr>
            <a:r>
              <a:rPr lang="de-DE" altLang="de-DE" sz="1400" dirty="0">
                <a:cs typeface="Times New Roman" pitchFamily="18" charset="0"/>
              </a:rPr>
              <a:t>Materialien zur Abiturprüfung (bitte scrollen bis „Termin, Erlasse, Material“):</a:t>
            </a:r>
            <a:br>
              <a:rPr lang="de-DE" altLang="de-DE" sz="1400" dirty="0">
                <a:cs typeface="Times New Roman" pitchFamily="18" charset="0"/>
              </a:rPr>
            </a:br>
            <a:r>
              <a:rPr lang="de-DE" altLang="de-DE" sz="1400" dirty="0">
                <a:cs typeface="Times New Roman" pitchFamily="18" charset="0"/>
                <a:hlinkClick r:id="rId7"/>
              </a:rPr>
              <a:t>https://kultus.hessen.de/schulsystem/schulformen-und-bildungsgaenge/gymnasium/landesabitur</a:t>
            </a:r>
            <a:r>
              <a:rPr lang="de-DE" altLang="de-DE" sz="1400" dirty="0">
                <a:cs typeface="Times New Roman" pitchFamily="18" charset="0"/>
              </a:rPr>
              <a:t> </a:t>
            </a:r>
          </a:p>
          <a:p>
            <a:pPr marL="271463" indent="-271463">
              <a:spcBef>
                <a:spcPts val="300"/>
              </a:spcBef>
            </a:pPr>
            <a:r>
              <a:rPr lang="de-DE" altLang="de-DE" sz="1400" dirty="0">
                <a:cs typeface="Times New Roman" pitchFamily="18" charset="0"/>
              </a:rPr>
              <a:t>Terminplan:</a:t>
            </a:r>
            <a:br>
              <a:rPr lang="de-DE" altLang="de-DE" sz="1400" dirty="0">
                <a:cs typeface="Times New Roman" pitchFamily="18" charset="0"/>
              </a:rPr>
            </a:br>
            <a:r>
              <a:rPr lang="de-DE" altLang="de-DE" sz="1400" dirty="0">
                <a:cs typeface="Times New Roman" pitchFamily="18" charset="0"/>
                <a:hlinkClick r:id="rId8"/>
              </a:rPr>
              <a:t>https</a:t>
            </a:r>
            <a:r>
              <a:rPr lang="de-DE" altLang="de-DE" sz="1400">
                <a:cs typeface="Times New Roman" pitchFamily="18" charset="0"/>
                <a:hlinkClick r:id="rId8"/>
              </a:rPr>
              <a:t>://start.schulportal.hessen.de/kalender.php</a:t>
            </a:r>
            <a:r>
              <a:rPr lang="de-DE" altLang="de-DE" sz="1400">
                <a:cs typeface="Times New Roman" pitchFamily="18" charset="0"/>
              </a:rPr>
              <a:t> </a:t>
            </a:r>
            <a:br>
              <a:rPr lang="de-DE" altLang="de-DE" sz="1400" dirty="0">
                <a:cs typeface="Times New Roman" pitchFamily="18" charset="0"/>
              </a:rPr>
            </a:br>
            <a:r>
              <a:rPr lang="de-DE" altLang="de-DE" sz="1400" dirty="0">
                <a:cs typeface="Times New Roman" pitchFamily="18" charset="0"/>
                <a:hlinkClick r:id="rId9"/>
              </a:rPr>
              <a:t>http://www.rudolf-koch-schule.de/meldung.php?k1=main&amp;k2=index&amp;k3=&amp;k4=&amp;view=&amp;lang=&amp;si=</a:t>
            </a:r>
            <a:r>
              <a:rPr lang="de-DE" altLang="de-DE" sz="1400" dirty="0">
                <a:cs typeface="Times New Roman" pitchFamily="18" charset="0"/>
              </a:rPr>
              <a:t> </a:t>
            </a: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6" name="Grafik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 autoUpdateAnimBg="0"/>
      <p:bldP spid="5529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Themenübersicht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idx="1"/>
          </p:nvPr>
        </p:nvSpPr>
        <p:spPr>
          <a:xfrm>
            <a:off x="2057400" y="971550"/>
            <a:ext cx="5715000" cy="40005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de-DE" altLang="de-DE">
                <a:cs typeface="Times New Roman" pitchFamily="18" charset="0"/>
              </a:rPr>
              <a:t>Prüfungsfächer im Abitur</a:t>
            </a:r>
          </a:p>
          <a:p>
            <a:pPr>
              <a:lnSpc>
                <a:spcPct val="90000"/>
              </a:lnSpc>
            </a:pPr>
            <a:r>
              <a:rPr lang="de-DE" altLang="de-DE">
                <a:cs typeface="Times New Roman" pitchFamily="18" charset="0"/>
              </a:rPr>
              <a:t>Zur Erinnerung: Aufgabenfelder</a:t>
            </a:r>
            <a:r>
              <a:rPr lang="de-DE" altLang="de-DE"/>
              <a:t> </a:t>
            </a:r>
          </a:p>
          <a:p>
            <a:pPr>
              <a:lnSpc>
                <a:spcPct val="90000"/>
              </a:lnSpc>
            </a:pPr>
            <a:r>
              <a:rPr lang="de-DE" altLang="de-DE">
                <a:cs typeface="Times New Roman" pitchFamily="18" charset="0"/>
              </a:rPr>
              <a:t>Einzubringende Kurse (Gk/Lk)</a:t>
            </a:r>
          </a:p>
          <a:p>
            <a:pPr>
              <a:lnSpc>
                <a:spcPct val="90000"/>
              </a:lnSpc>
            </a:pPr>
            <a:r>
              <a:rPr lang="de-DE" altLang="de-DE">
                <a:cs typeface="Times New Roman" pitchFamily="18" charset="0"/>
              </a:rPr>
              <a:t>Meldung zur Abiturprüfung</a:t>
            </a:r>
          </a:p>
          <a:p>
            <a:pPr>
              <a:lnSpc>
                <a:spcPct val="90000"/>
              </a:lnSpc>
            </a:pPr>
            <a:r>
              <a:rPr lang="de-DE" altLang="de-DE">
                <a:cs typeface="Times New Roman" pitchFamily="18" charset="0"/>
              </a:rPr>
              <a:t>Präsentation oder mündliche Prüfung</a:t>
            </a:r>
          </a:p>
          <a:p>
            <a:pPr>
              <a:lnSpc>
                <a:spcPct val="90000"/>
              </a:lnSpc>
            </a:pPr>
            <a:r>
              <a:rPr lang="de-DE" altLang="de-DE">
                <a:cs typeface="Times New Roman" pitchFamily="18" charset="0"/>
              </a:rPr>
              <a:t>Beispiele und Gegenbeispiele</a:t>
            </a:r>
          </a:p>
          <a:p>
            <a:pPr>
              <a:lnSpc>
                <a:spcPct val="90000"/>
              </a:lnSpc>
            </a:pPr>
            <a:r>
              <a:rPr lang="de-DE" altLang="de-DE">
                <a:cs typeface="Times New Roman" pitchFamily="18" charset="0"/>
              </a:rPr>
              <a:t>Zulassung zur Abiturprüfung</a:t>
            </a:r>
          </a:p>
          <a:p>
            <a:pPr>
              <a:lnSpc>
                <a:spcPct val="90000"/>
              </a:lnSpc>
            </a:pPr>
            <a:r>
              <a:rPr lang="de-DE" altLang="de-DE">
                <a:cs typeface="Times New Roman" pitchFamily="18" charset="0"/>
              </a:rPr>
              <a:t>Meldung der Grundkurse</a:t>
            </a:r>
          </a:p>
          <a:p>
            <a:pPr>
              <a:lnSpc>
                <a:spcPct val="90000"/>
              </a:lnSpc>
            </a:pPr>
            <a:r>
              <a:rPr lang="de-DE" altLang="de-DE">
                <a:cs typeface="Times New Roman" pitchFamily="18" charset="0"/>
              </a:rPr>
              <a:t>Gesamtqualifikation</a:t>
            </a:r>
          </a:p>
          <a:p>
            <a:pPr lvl="1">
              <a:lnSpc>
                <a:spcPct val="90000"/>
              </a:lnSpc>
            </a:pPr>
            <a:r>
              <a:rPr lang="de-DE" altLang="de-DE">
                <a:cs typeface="Times New Roman" pitchFamily="18" charset="0"/>
              </a:rPr>
              <a:t>Leistungskursbereich</a:t>
            </a:r>
          </a:p>
          <a:p>
            <a:pPr lvl="1">
              <a:lnSpc>
                <a:spcPct val="90000"/>
              </a:lnSpc>
            </a:pPr>
            <a:r>
              <a:rPr lang="de-DE" altLang="de-DE">
                <a:cs typeface="Times New Roman" pitchFamily="18" charset="0"/>
              </a:rPr>
              <a:t>Grundkursbereich</a:t>
            </a:r>
          </a:p>
          <a:p>
            <a:pPr lvl="1">
              <a:lnSpc>
                <a:spcPct val="90000"/>
              </a:lnSpc>
            </a:pPr>
            <a:r>
              <a:rPr lang="de-DE" altLang="de-DE">
                <a:cs typeface="Times New Roman" pitchFamily="18" charset="0"/>
              </a:rPr>
              <a:t>Abiturbereich</a:t>
            </a:r>
          </a:p>
          <a:p>
            <a:pPr>
              <a:lnSpc>
                <a:spcPct val="90000"/>
              </a:lnSpc>
            </a:pPr>
            <a:r>
              <a:rPr lang="de-DE" altLang="de-DE">
                <a:cs typeface="Times New Roman" pitchFamily="18" charset="0"/>
              </a:rPr>
              <a:t>Informationen im Netz</a:t>
            </a:r>
          </a:p>
        </p:txBody>
      </p:sp>
      <p:pic>
        <p:nvPicPr>
          <p:cNvPr id="5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15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15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31500"/>
                            </p:stCondLst>
                            <p:childTnLst>
                              <p:par>
                                <p:cTn id="62" presetID="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15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15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build="p" autoUpdateAnimBg="0" advAuto="300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>
                <a:cs typeface="Times New Roman" pitchFamily="18" charset="0"/>
              </a:rPr>
              <a:t>Prüfungsfächer im Abitur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149350" y="1131590"/>
            <a:ext cx="7842250" cy="3832448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de-DE" altLang="de-DE" sz="2000" dirty="0">
                <a:cs typeface="Times New Roman" pitchFamily="18" charset="0"/>
              </a:rPr>
              <a:t>	Die Abiturprüfung findet in fünf Fächern statt. 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000" dirty="0">
                <a:cs typeface="Times New Roman" pitchFamily="18" charset="0"/>
              </a:rPr>
              <a:t>zwei Leistungsfächer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000" dirty="0">
                <a:cs typeface="Times New Roman" pitchFamily="18" charset="0"/>
              </a:rPr>
              <a:t>3. Prüfungsfach (GK)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000" dirty="0">
                <a:cs typeface="Times New Roman" pitchFamily="18" charset="0"/>
              </a:rPr>
              <a:t>4. Prüfungsfach (GK) =&gt; </a:t>
            </a:r>
            <a:r>
              <a:rPr lang="de-DE" altLang="de-DE" sz="2000" i="1" dirty="0">
                <a:cs typeface="Times New Roman" pitchFamily="18" charset="0"/>
              </a:rPr>
              <a:t>mündliche Prüfung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000" dirty="0">
                <a:cs typeface="Times New Roman" pitchFamily="18" charset="0"/>
              </a:rPr>
              <a:t>5. Prüfungsfach (GK) =&gt; </a:t>
            </a:r>
            <a:r>
              <a:rPr lang="de-DE" altLang="de-DE" sz="2000" i="1" dirty="0">
                <a:cs typeface="Times New Roman" pitchFamily="18" charset="0"/>
              </a:rPr>
              <a:t>mündliche Prüfung </a:t>
            </a:r>
            <a:r>
              <a:rPr lang="de-DE" altLang="de-DE" sz="2000" dirty="0">
                <a:cs typeface="Times New Roman" pitchFamily="18" charset="0"/>
              </a:rPr>
              <a:t>oder </a:t>
            </a:r>
            <a:r>
              <a:rPr lang="de-DE" altLang="de-DE" sz="2000" i="1" dirty="0">
                <a:cs typeface="Times New Roman" pitchFamily="18" charset="0"/>
              </a:rPr>
              <a:t>Präsentation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000" dirty="0">
                <a:cs typeface="Times New Roman" pitchFamily="18" charset="0"/>
              </a:rPr>
              <a:t>Voraussetzung für die Wahl eines Faches als Prüfungsfach: </a:t>
            </a:r>
            <a:br>
              <a:rPr lang="de-DE" altLang="de-DE" sz="2000" dirty="0">
                <a:cs typeface="Times New Roman" pitchFamily="18" charset="0"/>
              </a:rPr>
            </a:br>
            <a:r>
              <a:rPr lang="de-DE" altLang="de-DE" sz="2000" dirty="0">
                <a:cs typeface="Times New Roman" pitchFamily="18" charset="0"/>
              </a:rPr>
              <a:t>Unterricht während der gesamten Einführungsphase (E1+E2) 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000" dirty="0">
                <a:cs typeface="Times New Roman" pitchFamily="18" charset="0"/>
              </a:rPr>
              <a:t>Alle drei Aufgabenfelder müssen in der Prüfung vertreten sein, die schriftlichen Prüfungsfächer müssen mindestens zwei abdecken.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000" dirty="0">
                <a:solidFill>
                  <a:srgbClr val="660066"/>
                </a:solidFill>
                <a:cs typeface="Times New Roman" pitchFamily="18" charset="0"/>
              </a:rPr>
              <a:t>Prüfungsfach muss sein:  Deutsch, Mathematik, eine Naturwissenschaft oder die Pflichtfremdsprache (ab 5-7).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de-DE" altLang="de-DE" sz="2000" dirty="0">
              <a:solidFill>
                <a:srgbClr val="660066"/>
              </a:solidFill>
            </a:endParaRPr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>
            <a:off x="1143000" y="2885593"/>
            <a:ext cx="7848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6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Geschweifte Klammer rechts 1"/>
          <p:cNvSpPr/>
          <p:nvPr/>
        </p:nvSpPr>
        <p:spPr>
          <a:xfrm>
            <a:off x="3768613" y="1598394"/>
            <a:ext cx="155448" cy="504056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4199546" y="1591030"/>
            <a:ext cx="2684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>
                <a:latin typeface="+mn-lt"/>
              </a:rPr>
              <a:t>Schriftliche Prüfungen</a:t>
            </a: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5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cs typeface="Times New Roman" pitchFamily="18" charset="0"/>
              </a:rPr>
              <a:t>Aufgabenfelder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idx="1"/>
          </p:nvPr>
        </p:nvSpPr>
        <p:spPr>
          <a:xfrm>
            <a:off x="1676400" y="1391500"/>
            <a:ext cx="7308850" cy="3340490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de-DE" sz="2000" dirty="0">
                <a:cs typeface="Times New Roman" charset="0"/>
              </a:rPr>
              <a:t>Die Unterrichtsfächer werden - mit Ausnahme des Faches Sport - drei Aufgabenfeldern zugeordnet: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de-DE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charset="0"/>
              </a:rPr>
              <a:t>AF I</a:t>
            </a:r>
            <a:r>
              <a:rPr lang="de-DE" sz="2000" dirty="0">
                <a:cs typeface="Times New Roman" charset="0"/>
              </a:rPr>
              <a:t>	</a:t>
            </a:r>
            <a:r>
              <a:rPr lang="de-DE" sz="2000" i="1" dirty="0">
                <a:cs typeface="Times New Roman" charset="0"/>
              </a:rPr>
              <a:t>Sprachlich-literarisch-künstlerisches Aufgabenfeld: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de-DE" sz="2000" dirty="0">
                <a:solidFill>
                  <a:srgbClr val="660066"/>
                </a:solidFill>
                <a:cs typeface="Times New Roman" charset="0"/>
              </a:rPr>
              <a:t>Deutsch, Fremdsprachen, Kunst, Musik, Darstellendes Spiel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de-DE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charset="0"/>
              </a:rPr>
              <a:t>AF II	</a:t>
            </a:r>
            <a:r>
              <a:rPr lang="de-DE" sz="2000" i="1" dirty="0">
                <a:cs typeface="Times New Roman" charset="0"/>
              </a:rPr>
              <a:t>Gesellschaftswissenschaftliches Aufgabenfeld: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de-DE" sz="2000" dirty="0">
                <a:solidFill>
                  <a:srgbClr val="660066"/>
                </a:solidFill>
                <a:cs typeface="Times New Roman" charset="0"/>
              </a:rPr>
              <a:t>Politik und Wirtschaft, Geschichte, Religion, Ethik, Erdkunde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de-DE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charset="0"/>
              </a:rPr>
              <a:t>AF III	</a:t>
            </a:r>
            <a:r>
              <a:rPr lang="de-DE" sz="2000" i="1" dirty="0">
                <a:cs typeface="Times New Roman" charset="0"/>
              </a:rPr>
              <a:t>Mathematisch-naturwissenschaftliches Aufgabenfeld: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de-DE" sz="2000" dirty="0">
                <a:solidFill>
                  <a:srgbClr val="660066"/>
                </a:solidFill>
                <a:cs typeface="Times New Roman" charset="0"/>
              </a:rPr>
              <a:t>Mathematik, Biologie, Chemie, Physik, (Informatik)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de-DE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charset="0"/>
              </a:rPr>
              <a:t>Sport</a:t>
            </a:r>
            <a:br>
              <a:rPr lang="de-DE" sz="2000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charset="0"/>
              </a:rPr>
            </a:br>
            <a:endParaRPr lang="de-DE" sz="2000" dirty="0">
              <a:effectLst>
                <a:outerShdw blurRad="38100" dist="38100" dir="2700000" algn="tl">
                  <a:srgbClr val="FFFFFF"/>
                </a:outerShdw>
              </a:effectLst>
              <a:cs typeface="Times New Roman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de-DE" sz="2000" b="1" dirty="0"/>
              <a:t>Die fünf Abiturprüfungsfächer (2 Leistungskurse + 3 Grundkurse) müssen alle drei Aufgabenfelder abdecken</a:t>
            </a:r>
          </a:p>
        </p:txBody>
      </p:sp>
      <p:sp>
        <p:nvSpPr>
          <p:cNvPr id="7172" name="Line 9"/>
          <p:cNvSpPr>
            <a:spLocks noChangeShapeType="1"/>
          </p:cNvSpPr>
          <p:nvPr/>
        </p:nvSpPr>
        <p:spPr bwMode="auto">
          <a:xfrm>
            <a:off x="1676400" y="1923678"/>
            <a:ext cx="7315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173" name="Line 10"/>
          <p:cNvSpPr>
            <a:spLocks noChangeShapeType="1"/>
          </p:cNvSpPr>
          <p:nvPr/>
        </p:nvSpPr>
        <p:spPr bwMode="auto">
          <a:xfrm>
            <a:off x="1676400" y="2427734"/>
            <a:ext cx="7315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" name="Line 11"/>
          <p:cNvSpPr>
            <a:spLocks noChangeShapeType="1"/>
          </p:cNvSpPr>
          <p:nvPr/>
        </p:nvSpPr>
        <p:spPr bwMode="auto">
          <a:xfrm>
            <a:off x="1676400" y="3003798"/>
            <a:ext cx="7315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175" name="Line 12"/>
          <p:cNvSpPr>
            <a:spLocks noChangeShapeType="1"/>
          </p:cNvSpPr>
          <p:nvPr/>
        </p:nvSpPr>
        <p:spPr bwMode="auto">
          <a:xfrm>
            <a:off x="1676400" y="3579862"/>
            <a:ext cx="7315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9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cs typeface="Times New Roman" pitchFamily="18" charset="0"/>
              </a:rPr>
              <a:t>Einzubringende Kurse (Gk/Lk) </a:t>
            </a:r>
          </a:p>
        </p:txBody>
      </p:sp>
      <p:graphicFrame>
        <p:nvGraphicFramePr>
          <p:cNvPr id="9270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9371532"/>
              </p:ext>
            </p:extLst>
          </p:nvPr>
        </p:nvGraphicFramePr>
        <p:xfrm>
          <a:off x="1466688" y="977900"/>
          <a:ext cx="6754812" cy="401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6892659" imgH="4106940" progId="Word.Document.8">
                  <p:embed/>
                </p:oleObj>
              </mc:Choice>
              <mc:Fallback>
                <p:oleObj name="Document" r:id="rId3" imgW="6892659" imgH="4106940" progId="Word.Document.8">
                  <p:embed/>
                  <p:pic>
                    <p:nvPicPr>
                      <p:cNvPr id="927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6688" y="977900"/>
                        <a:ext cx="6754812" cy="401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>
                <a:cs typeface="Times New Roman" pitchFamily="18" charset="0"/>
              </a:rPr>
              <a:t>Meldung zur Abiturprüfung</a:t>
            </a:r>
          </a:p>
        </p:txBody>
      </p:sp>
      <p:sp>
        <p:nvSpPr>
          <p:cNvPr id="32777" name="Rectangle 9"/>
          <p:cNvSpPr>
            <a:spLocks noGrp="1" noChangeArrowheads="1"/>
          </p:cNvSpPr>
          <p:nvPr>
            <p:ph idx="1"/>
          </p:nvPr>
        </p:nvSpPr>
        <p:spPr>
          <a:xfrm>
            <a:off x="1676400" y="971550"/>
            <a:ext cx="7308850" cy="3587354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de-DE" altLang="de-DE" dirty="0"/>
              <a:t>Selbstverantwortung der Schülerinnen und Schüler:</a:t>
            </a:r>
          </a:p>
          <a:p>
            <a:pPr lvl="1" eaLnBrk="1" hangingPunct="1"/>
            <a:r>
              <a:rPr lang="de-DE" altLang="de-DE" dirty="0"/>
              <a:t>Termin: 02.02.2026, 11 Uhr (Ausschlussfrist); das </a:t>
            </a:r>
            <a:r>
              <a:rPr lang="de-DE" altLang="de-DE" dirty="0">
                <a:hlinkClick r:id="rId3" action="ppaction://hlinkfile"/>
              </a:rPr>
              <a:t>Formular </a:t>
            </a:r>
            <a:r>
              <a:rPr lang="de-DE" altLang="de-DE" dirty="0"/>
              <a:t>verteilt die Tutorin / der Tutor im Dezember.</a:t>
            </a:r>
          </a:p>
          <a:p>
            <a:pPr lvl="1" eaLnBrk="1" hangingPunct="1"/>
            <a:r>
              <a:rPr lang="de-DE" altLang="de-DE" dirty="0"/>
              <a:t>Alles genau ausfüllen, da die Daten ins Abiturzeugnis übernommen werden.</a:t>
            </a:r>
          </a:p>
          <a:p>
            <a:pPr lvl="1" eaLnBrk="1" hangingPunct="1"/>
            <a:r>
              <a:rPr lang="de-DE" altLang="de-DE" dirty="0"/>
              <a:t>Wahl der Prüfungsfächer und der Prüfer (endgültig); </a:t>
            </a:r>
            <a:br>
              <a:rPr lang="de-DE" altLang="de-DE" dirty="0"/>
            </a:br>
            <a:r>
              <a:rPr lang="de-DE" altLang="de-DE" dirty="0"/>
              <a:t>Beratung durch Tutorinnen oder Tutoren </a:t>
            </a:r>
          </a:p>
          <a:p>
            <a:pPr eaLnBrk="1" hangingPunct="1"/>
            <a:r>
              <a:rPr lang="de-DE" altLang="de-DE" dirty="0"/>
              <a:t>potenzielle Prüfer / Prüferinnen bitte rechtzeitig informieren, damit diese in den Weihnachtsferien Aufgaben entwickeln können!</a:t>
            </a:r>
          </a:p>
          <a:p>
            <a:pPr eaLnBrk="1" hangingPunct="1"/>
            <a:r>
              <a:rPr lang="de-DE" altLang="de-DE" dirty="0"/>
              <a:t>Alle Bestimmungen der Verordnung müssen eingehalten werden – Ausnahmen gibt es leider nicht!</a:t>
            </a:r>
          </a:p>
        </p:txBody>
      </p:sp>
      <p:pic>
        <p:nvPicPr>
          <p:cNvPr id="5" name="Grafik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7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7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7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475656" y="342900"/>
            <a:ext cx="7416824" cy="456010"/>
          </a:xfrm>
        </p:spPr>
        <p:txBody>
          <a:bodyPr>
            <a:noAutofit/>
          </a:bodyPr>
          <a:lstStyle/>
          <a:p>
            <a:r>
              <a:rPr lang="de-DE" altLang="de-DE" sz="3600" dirty="0">
                <a:cs typeface="Times New Roman" pitchFamily="18" charset="0"/>
              </a:rPr>
              <a:t>Präsentation oder mündliche Prüfung?</a:t>
            </a:r>
          </a:p>
        </p:txBody>
      </p:sp>
      <p:sp>
        <p:nvSpPr>
          <p:cNvPr id="53252" name="Rectangle 1028"/>
          <p:cNvSpPr>
            <a:spLocks noGrp="1" noChangeArrowheads="1"/>
          </p:cNvSpPr>
          <p:nvPr>
            <p:ph idx="1"/>
          </p:nvPr>
        </p:nvSpPr>
        <p:spPr>
          <a:xfrm>
            <a:off x="1090749" y="971550"/>
            <a:ext cx="7894501" cy="3587354"/>
          </a:xfrm>
        </p:spPr>
        <p:txBody>
          <a:bodyPr>
            <a:noAutofit/>
          </a:bodyPr>
          <a:lstStyle/>
          <a:p>
            <a:pPr eaLnBrk="1" hangingPunct="1"/>
            <a:r>
              <a:rPr lang="de-DE" altLang="de-DE" sz="2000" dirty="0"/>
              <a:t>Pro Präsentation:</a:t>
            </a:r>
          </a:p>
          <a:p>
            <a:pPr lvl="1" eaLnBrk="1" hangingPunct="1"/>
            <a:r>
              <a:rPr lang="de-DE" altLang="de-DE" sz="1600" dirty="0"/>
              <a:t>Es gibt keine Überraschungen, sondern man bereitet sich in aller Ruhe zu Hause auf die Fragestellung vor.</a:t>
            </a:r>
          </a:p>
          <a:p>
            <a:pPr lvl="1" eaLnBrk="1" hangingPunct="1"/>
            <a:r>
              <a:rPr lang="de-DE" altLang="de-DE" sz="1600" dirty="0"/>
              <a:t>Man kann sich an der ausgearbeiteten Präsentation entlang hangeln.</a:t>
            </a:r>
          </a:p>
          <a:p>
            <a:pPr lvl="1" eaLnBrk="1" hangingPunct="1"/>
            <a:r>
              <a:rPr lang="de-DE" altLang="de-DE" sz="1600" dirty="0"/>
              <a:t>Man kann / soll Medien nutzen. </a:t>
            </a:r>
          </a:p>
          <a:p>
            <a:pPr eaLnBrk="1" hangingPunct="1"/>
            <a:r>
              <a:rPr lang="de-DE" altLang="de-DE" sz="2000" dirty="0"/>
              <a:t>Contra Präsentation:</a:t>
            </a:r>
          </a:p>
          <a:p>
            <a:pPr lvl="1" eaLnBrk="1" hangingPunct="1"/>
            <a:r>
              <a:rPr lang="de-DE" altLang="de-DE" sz="1600" dirty="0"/>
              <a:t>Aufgabenstellung komplex! </a:t>
            </a:r>
          </a:p>
          <a:p>
            <a:pPr lvl="1" eaLnBrk="1" hangingPunct="1"/>
            <a:r>
              <a:rPr lang="de-DE" altLang="de-DE" sz="1600" dirty="0"/>
              <a:t>Größerer Vorbereitungsaufwand</a:t>
            </a:r>
          </a:p>
          <a:p>
            <a:pPr lvl="1" eaLnBrk="1" hangingPunct="1"/>
            <a:r>
              <a:rPr lang="de-DE" altLang="de-DE" sz="1600" dirty="0"/>
              <a:t>Die Zuspitzung des Themas und die Auswahl der Sekundärliteratur ist oft schwierig. </a:t>
            </a:r>
          </a:p>
          <a:p>
            <a:pPr lvl="1" eaLnBrk="1" hangingPunct="1"/>
            <a:r>
              <a:rPr lang="de-DE" altLang="de-DE" sz="1600" dirty="0"/>
              <a:t>Man ist auf sich gestellt – es gibt keine Betreuung durch Prüfer/in.</a:t>
            </a:r>
          </a:p>
          <a:p>
            <a:r>
              <a:rPr lang="de-DE" altLang="de-DE" sz="2000" dirty="0"/>
              <a:t>Fazit: Es ist leichter, in einer normalen mündlichen Prüfung eine gute oder sehr gute Punktzahl zu erzielen!</a:t>
            </a:r>
          </a:p>
        </p:txBody>
      </p:sp>
      <p:pic>
        <p:nvPicPr>
          <p:cNvPr id="5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3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3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3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3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3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3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32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32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>
                <a:cs typeface="Times New Roman" pitchFamily="18" charset="0"/>
              </a:rPr>
              <a:t>Beispiele und Gegenbeispiele</a:t>
            </a:r>
          </a:p>
        </p:txBody>
      </p:sp>
      <p:graphicFrame>
        <p:nvGraphicFramePr>
          <p:cNvPr id="43091" name="Group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923749"/>
              </p:ext>
            </p:extLst>
          </p:nvPr>
        </p:nvGraphicFramePr>
        <p:xfrm>
          <a:off x="1524000" y="1028700"/>
          <a:ext cx="7315200" cy="2517254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Fach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Pflicht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Wahl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1. Leistungsfach</a:t>
                      </a: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Biologie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2. Leistungsfach</a:t>
                      </a: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Chemie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3. Prüfungsfach</a:t>
                      </a: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Mathematik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GK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4. Prüfungsfach</a:t>
                      </a: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Kunst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GK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5. Prüfungsfach</a:t>
                      </a:r>
                    </a:p>
                  </a:txBody>
                  <a:tcPr marT="28575" marB="285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Deutsch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GK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3078" name="Text Box 70"/>
          <p:cNvSpPr txBox="1">
            <a:spLocks noChangeArrowheads="1"/>
          </p:cNvSpPr>
          <p:nvPr/>
        </p:nvSpPr>
        <p:spPr bwMode="auto">
          <a:xfrm>
            <a:off x="1524000" y="3627768"/>
            <a:ext cx="6705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de-DE" altLang="de-DE"/>
              <a:t>Diese Kombination ist </a:t>
            </a:r>
            <a:r>
              <a:rPr lang="de-DE" altLang="de-DE" b="1">
                <a:hlinkClick r:id="" action="ppaction://macro?name=Erel_ersetzen"/>
              </a:rPr>
              <a:t>nicht </a:t>
            </a:r>
            <a:r>
              <a:rPr lang="de-DE" altLang="de-DE"/>
              <a:t>möglich, denn die schriftlichen Prüfungsfächer müssen mindestens zwei Aufgabenfelder abdecken.</a:t>
            </a:r>
          </a:p>
        </p:txBody>
      </p:sp>
      <p:sp>
        <p:nvSpPr>
          <p:cNvPr id="43086" name="Text Box 78"/>
          <p:cNvSpPr txBox="1">
            <a:spLocks noChangeArrowheads="1"/>
          </p:cNvSpPr>
          <p:nvPr/>
        </p:nvSpPr>
        <p:spPr bwMode="auto">
          <a:xfrm>
            <a:off x="3506813" y="2268872"/>
            <a:ext cx="2895600" cy="400110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de-DE" altLang="de-DE" sz="2000" dirty="0">
                <a:latin typeface="+mj-lt"/>
              </a:rPr>
              <a:t>Deutsch</a:t>
            </a:r>
          </a:p>
        </p:txBody>
      </p:sp>
      <p:sp>
        <p:nvSpPr>
          <p:cNvPr id="43087" name="Text Box 79"/>
          <p:cNvSpPr txBox="1">
            <a:spLocks noChangeArrowheads="1"/>
          </p:cNvSpPr>
          <p:nvPr/>
        </p:nvSpPr>
        <p:spPr bwMode="auto">
          <a:xfrm>
            <a:off x="1524000" y="3627767"/>
            <a:ext cx="6705600" cy="1200329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de-DE" altLang="de-DE"/>
              <a:t>Diese Kombination ist </a:t>
            </a:r>
            <a:r>
              <a:rPr lang="de-DE" altLang="de-DE" b="1" u="sng"/>
              <a:t>nicht</a:t>
            </a:r>
            <a:r>
              <a:rPr lang="de-DE" altLang="de-DE"/>
              <a:t> möglich, denn alle drei Aufgabenfelder müssen abgedeckt sein; hier fehlt das </a:t>
            </a:r>
            <a:r>
              <a:rPr lang="de-DE" altLang="de-DE" b="1"/>
              <a:t>AF2</a:t>
            </a:r>
            <a:r>
              <a:rPr lang="de-DE" altLang="de-DE"/>
              <a:t>.</a:t>
            </a:r>
          </a:p>
        </p:txBody>
      </p:sp>
      <p:sp>
        <p:nvSpPr>
          <p:cNvPr id="43088" name="Text Box 80"/>
          <p:cNvSpPr txBox="1">
            <a:spLocks noChangeArrowheads="1"/>
          </p:cNvSpPr>
          <p:nvPr/>
        </p:nvSpPr>
        <p:spPr bwMode="auto">
          <a:xfrm>
            <a:off x="3512679" y="2700920"/>
            <a:ext cx="2895600" cy="400110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de-DE" altLang="de-DE" sz="2000" dirty="0">
                <a:latin typeface="+mj-lt"/>
              </a:rPr>
              <a:t>Evangelische Religion</a:t>
            </a:r>
          </a:p>
        </p:txBody>
      </p:sp>
      <p:sp>
        <p:nvSpPr>
          <p:cNvPr id="43089" name="Text Box 81"/>
          <p:cNvSpPr txBox="1">
            <a:spLocks noChangeArrowheads="1"/>
          </p:cNvSpPr>
          <p:nvPr/>
        </p:nvSpPr>
        <p:spPr bwMode="auto">
          <a:xfrm>
            <a:off x="1524000" y="3627769"/>
            <a:ext cx="6705600" cy="138499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de-DE" altLang="de-DE" sz="2800" dirty="0">
                <a:latin typeface="+mj-lt"/>
              </a:rPr>
              <a:t>Nun sind alle Bedingungen erfüllt!</a:t>
            </a:r>
          </a:p>
          <a:p>
            <a:pPr eaLnBrk="1" hangingPunct="1"/>
            <a:endParaRPr lang="de-DE" altLang="de-DE" sz="2800" dirty="0">
              <a:latin typeface="+mj-lt"/>
            </a:endParaRPr>
          </a:p>
          <a:p>
            <a:pPr eaLnBrk="1" hangingPunct="1"/>
            <a:endParaRPr lang="de-DE" altLang="de-DE" sz="2800" dirty="0">
              <a:latin typeface="+mj-lt"/>
            </a:endParaRPr>
          </a:p>
        </p:txBody>
      </p:sp>
      <p:sp>
        <p:nvSpPr>
          <p:cNvPr id="43090" name="Text Box 82"/>
          <p:cNvSpPr txBox="1">
            <a:spLocks noChangeArrowheads="1"/>
          </p:cNvSpPr>
          <p:nvPr/>
        </p:nvSpPr>
        <p:spPr bwMode="auto">
          <a:xfrm>
            <a:off x="3506813" y="3126254"/>
            <a:ext cx="2895600" cy="400110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de-DE" altLang="de-DE" sz="2000" dirty="0">
                <a:latin typeface="+mj-lt"/>
              </a:rPr>
              <a:t>Mathematik</a:t>
            </a:r>
          </a:p>
        </p:txBody>
      </p:sp>
      <p:pic>
        <p:nvPicPr>
          <p:cNvPr id="11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autoUpdateAnimBg="0"/>
      <p:bldP spid="43078" grpId="0" autoUpdateAnimBg="0"/>
      <p:bldP spid="43086" grpId="0" animBg="1" autoUpdateAnimBg="0"/>
      <p:bldP spid="43087" grpId="0" animBg="1" autoUpdateAnimBg="0"/>
      <p:bldP spid="43088" grpId="0" animBg="1" autoUpdateAnimBg="0"/>
      <p:bldP spid="43089" grpId="0" animBg="1" autoUpdateAnimBg="0"/>
      <p:bldP spid="43090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>
                <a:cs typeface="Times New Roman" pitchFamily="18" charset="0"/>
              </a:rPr>
              <a:t>Beispiele und Gegenbeispiele</a:t>
            </a:r>
          </a:p>
        </p:txBody>
      </p:sp>
      <p:graphicFrame>
        <p:nvGraphicFramePr>
          <p:cNvPr id="11336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752133"/>
              </p:ext>
            </p:extLst>
          </p:nvPr>
        </p:nvGraphicFramePr>
        <p:xfrm>
          <a:off x="1447800" y="914401"/>
          <a:ext cx="7315200" cy="3565992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Fach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Pflicht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Wahl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1. Leistungsfach</a:t>
                      </a:r>
                    </a:p>
                  </a:txBody>
                  <a:tcPr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Englisch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2. Leistungsfach</a:t>
                      </a:r>
                    </a:p>
                  </a:txBody>
                  <a:tcPr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Politik und Wirtschaft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3. Prüfungsfach</a:t>
                      </a:r>
                    </a:p>
                  </a:txBody>
                  <a:tcPr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Deutsch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GK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4. Prüfungsfach</a:t>
                      </a:r>
                    </a:p>
                  </a:txBody>
                  <a:tcPr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Mathematik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GK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5. Prüfungsfach</a:t>
                      </a:r>
                    </a:p>
                  </a:txBody>
                  <a:tcPr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Kunst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GK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Geschichte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GK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GK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Ethik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GK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Chemie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GK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Biologie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GK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Sport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 GK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7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SUMME</a:t>
                      </a:r>
                    </a:p>
                  </a:txBody>
                  <a:tcPr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de-DE" sz="15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20 GK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GK</a:t>
                      </a:r>
                    </a:p>
                  </a:txBody>
                  <a:tcPr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9024" name="Text Box 112"/>
          <p:cNvSpPr txBox="1">
            <a:spLocks noChangeArrowheads="1"/>
          </p:cNvSpPr>
          <p:nvPr/>
        </p:nvSpPr>
        <p:spPr bwMode="auto">
          <a:xfrm>
            <a:off x="1431925" y="4431507"/>
            <a:ext cx="67978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de-DE" altLang="de-DE" dirty="0">
                <a:latin typeface="+mj-lt"/>
              </a:rPr>
              <a:t>Diese Kombination ist möglich. </a:t>
            </a:r>
            <a:r>
              <a:rPr lang="de-DE" altLang="de-DE" b="1" dirty="0">
                <a:latin typeface="+mj-lt"/>
              </a:rPr>
              <a:t>4 GKs frei wählbar</a:t>
            </a:r>
            <a:r>
              <a:rPr lang="de-DE" altLang="de-DE" dirty="0">
                <a:latin typeface="+mj-lt"/>
              </a:rPr>
              <a:t>.</a:t>
            </a:r>
          </a:p>
        </p:txBody>
      </p:sp>
      <p:pic>
        <p:nvPicPr>
          <p:cNvPr id="6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8" y="4227934"/>
            <a:ext cx="879235" cy="8683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24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yad">
  <a:themeElements>
    <a:clrScheme name="Nyad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Nya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Nyad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51CD04EA95F3D47B31554FCA7CE6596" ma:contentTypeVersion="2" ma:contentTypeDescription="Ein neues Dokument erstellen." ma:contentTypeScope="" ma:versionID="a45146229c3be97b3dd433e7c0a9a40d">
  <xsd:schema xmlns:xsd="http://www.w3.org/2001/XMLSchema" xmlns:xs="http://www.w3.org/2001/XMLSchema" xmlns:p="http://schemas.microsoft.com/office/2006/metadata/properties" xmlns:ns2="35610e8b-3ff3-4180-bf67-dcb8cd16b2c2" targetNamespace="http://schemas.microsoft.com/office/2006/metadata/properties" ma:root="true" ma:fieldsID="b27290cb2344536debc55da7e44df24d" ns2:_="">
    <xsd:import namespace="35610e8b-3ff3-4180-bf67-dcb8cd16b2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610e8b-3ff3-4180-bf67-dcb8cd16b2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410726-274B-49C4-B96E-1F6CD1E971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610e8b-3ff3-4180-bf67-dcb8cd16b2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35D40D-1C16-4CFE-9574-CD869ACB250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EB1928C-56C7-4B29-96A4-442477B29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1449</Words>
  <Application>Microsoft Office PowerPoint</Application>
  <PresentationFormat>Bildschirmpräsentation (16:9)</PresentationFormat>
  <Paragraphs>235</Paragraphs>
  <Slides>19</Slides>
  <Notes>19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8" baseType="lpstr">
      <vt:lpstr>Arial</vt:lpstr>
      <vt:lpstr>Gill Sans MT</vt:lpstr>
      <vt:lpstr>Helvetica</vt:lpstr>
      <vt:lpstr>Times New Roman</vt:lpstr>
      <vt:lpstr>Verdana</vt:lpstr>
      <vt:lpstr>Wingdings</vt:lpstr>
      <vt:lpstr>Wingdings 2</vt:lpstr>
      <vt:lpstr>Nyad</vt:lpstr>
      <vt:lpstr>Microsoft Word 97-2003-Dokument</vt:lpstr>
      <vt:lpstr>Vorbereitung der ...</vt:lpstr>
      <vt:lpstr>Themenübersicht</vt:lpstr>
      <vt:lpstr>Prüfungsfächer im Abitur</vt:lpstr>
      <vt:lpstr>Aufgabenfelder</vt:lpstr>
      <vt:lpstr>Einzubringende Kurse (Gk/Lk) </vt:lpstr>
      <vt:lpstr>Meldung zur Abiturprüfung</vt:lpstr>
      <vt:lpstr>Präsentation oder mündliche Prüfung?</vt:lpstr>
      <vt:lpstr>Beispiele und Gegenbeispiele</vt:lpstr>
      <vt:lpstr>Beispiele und Gegenbeispiele</vt:lpstr>
      <vt:lpstr>Beispiele und Gegenbeispiele</vt:lpstr>
      <vt:lpstr>Zulassung zur Abiturprüfung</vt:lpstr>
      <vt:lpstr>Meldung der Grundkurse</vt:lpstr>
      <vt:lpstr>Zusätzliche mündliche Prüfungen</vt:lpstr>
      <vt:lpstr>Mündliches Abitur - Termine</vt:lpstr>
      <vt:lpstr>Gesamtqualifikation </vt:lpstr>
      <vt:lpstr>Leistungskursbereich </vt:lpstr>
      <vt:lpstr>Grundkursbereich </vt:lpstr>
      <vt:lpstr>Abiturbereich </vt:lpstr>
      <vt:lpstr>Informationen im Netz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Vorbereitung der ...</dc:title>
  <dc:creator>Bernhard Hofmann</dc:creator>
  <cp:lastModifiedBy>Hofmann, Bernhard</cp:lastModifiedBy>
  <cp:revision>76</cp:revision>
  <cp:lastPrinted>1601-01-01T00:00:00Z</cp:lastPrinted>
  <dcterms:created xsi:type="dcterms:W3CDTF">2017-11-12T13:17:35Z</dcterms:created>
  <dcterms:modified xsi:type="dcterms:W3CDTF">2025-11-13T15:00:29Z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0x010100551CD04EA95F3D47B31554FCA7CE6596</vt:lpwstr>
  </property>
</Properties>
</file>